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5"/>
  </p:notesMasterIdLst>
  <p:handoutMasterIdLst>
    <p:handoutMasterId r:id="rId26"/>
  </p:handoutMasterIdLst>
  <p:sldIdLst>
    <p:sldId id="269" r:id="rId2"/>
    <p:sldId id="616" r:id="rId3"/>
    <p:sldId id="564" r:id="rId4"/>
    <p:sldId id="271" r:id="rId5"/>
    <p:sldId id="550" r:id="rId6"/>
    <p:sldId id="502" r:id="rId7"/>
    <p:sldId id="509" r:id="rId8"/>
    <p:sldId id="620" r:id="rId9"/>
    <p:sldId id="619" r:id="rId10"/>
    <p:sldId id="602" r:id="rId11"/>
    <p:sldId id="617" r:id="rId12"/>
    <p:sldId id="292" r:id="rId13"/>
    <p:sldId id="604" r:id="rId14"/>
    <p:sldId id="605" r:id="rId15"/>
    <p:sldId id="606" r:id="rId16"/>
    <p:sldId id="607" r:id="rId17"/>
    <p:sldId id="609" r:id="rId18"/>
    <p:sldId id="608" r:id="rId19"/>
    <p:sldId id="610" r:id="rId20"/>
    <p:sldId id="611" r:id="rId21"/>
    <p:sldId id="612" r:id="rId22"/>
    <p:sldId id="613" r:id="rId23"/>
    <p:sldId id="571" r:id="rId24"/>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D4EA"/>
    <a:srgbClr val="4CCCE6"/>
    <a:srgbClr val="6CD5EA"/>
    <a:srgbClr val="2BC3E1"/>
    <a:srgbClr val="57CFE7"/>
    <a:srgbClr val="AAC42C"/>
    <a:srgbClr val="F26B6C"/>
    <a:srgbClr val="A156F4"/>
    <a:srgbClr val="C0C0C8"/>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48" autoAdjust="0"/>
    <p:restoredTop sz="67041" autoAdjust="0"/>
  </p:normalViewPr>
  <p:slideViewPr>
    <p:cSldViewPr>
      <p:cViewPr varScale="1">
        <p:scale>
          <a:sx n="59" d="100"/>
          <a:sy n="59" d="100"/>
        </p:scale>
        <p:origin x="744" y="84"/>
      </p:cViewPr>
      <p:guideLst>
        <p:guide orient="horz" pos="3240"/>
        <p:guide pos="5760"/>
      </p:guideLst>
    </p:cSldViewPr>
  </p:slideViewPr>
  <p:outlineViewPr>
    <p:cViewPr>
      <p:scale>
        <a:sx n="33" d="100"/>
        <a:sy n="33" d="100"/>
      </p:scale>
      <p:origin x="0" y="-78"/>
    </p:cViewPr>
  </p:outlineViewPr>
  <p:notesTextViewPr>
    <p:cViewPr>
      <p:scale>
        <a:sx n="1" d="1"/>
        <a:sy n="1" d="1"/>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F1BB53-AD26-4961-A134-1F2E859C2AD4}" type="datetime1">
              <a:rPr lang="uk-UA" smtClean="0"/>
              <a:t>26.09.2017</a:t>
            </a:fld>
            <a:endParaRPr lang="hr-H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4AB2EC-CF78-4C23-AE97-9C62BE7CA512}" type="slidenum">
              <a:rPr lang="hr-HR" smtClean="0"/>
              <a:t>‹#›</a:t>
            </a:fld>
            <a:endParaRPr lang="hr-HR"/>
          </a:p>
        </p:txBody>
      </p:sp>
    </p:spTree>
    <p:extLst>
      <p:ext uri="{BB962C8B-B14F-4D97-AF65-F5344CB8AC3E}">
        <p14:creationId xmlns:p14="http://schemas.microsoft.com/office/powerpoint/2010/main" val="23743316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72009-2F59-45D5-97A4-A088261A0D36}" type="datetime1">
              <a:rPr lang="uk-UA" smtClean="0"/>
              <a:t>26.09.2017</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771170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771170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3887126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1360046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4285317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633107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784821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414" y="0"/>
            <a:ext cx="18282582" cy="1028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6928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DEFAULT SLIDE">
    <p:spTree>
      <p:nvGrpSpPr>
        <p:cNvPr id="1" name=""/>
        <p:cNvGrpSpPr/>
        <p:nvPr/>
      </p:nvGrpSpPr>
      <p:grpSpPr>
        <a:xfrm>
          <a:off x="0" y="0"/>
          <a:ext cx="0" cy="0"/>
          <a:chOff x="0" y="0"/>
          <a:chExt cx="0" cy="0"/>
        </a:xfrm>
      </p:grpSpPr>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09" y="0"/>
            <a:ext cx="18282582" cy="102870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dirty="0" smtClean="0"/>
              <a:t>click to edit master title style</a:t>
            </a:r>
            <a:endParaRPr lang="uk-UA" dirty="0"/>
          </a:p>
        </p:txBody>
      </p:sp>
      <p:cxnSp>
        <p:nvCxnSpPr>
          <p:cNvPr id="12" name="Straight Connector 1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Slide Number Placeholder 8"/>
          <p:cNvSpPr txBox="1">
            <a:spLocks/>
          </p:cNvSpPr>
          <p:nvPr userDrawn="1"/>
        </p:nvSpPr>
        <p:spPr>
          <a:xfrm>
            <a:off x="152400" y="9852202"/>
            <a:ext cx="1733550" cy="400110"/>
          </a:xfrm>
          <a:prstGeom prst="rect">
            <a:avLst/>
          </a:prstGeom>
          <a:noFill/>
        </p:spPr>
        <p:txBody>
          <a:bodyPr wrap="square" rtlCol="0">
            <a:spAutoFit/>
          </a:bodyPr>
          <a:lstStyle>
            <a:defPPr>
              <a:defRPr lang="uk-UA"/>
            </a:defPPr>
            <a:lvl1pPr marL="0" algn="l" defTabSz="1371600" rtl="0" eaLnBrk="1" latinLnBrk="0" hangingPunct="1">
              <a:defRPr lang="uk-UA" sz="2000" b="1" kern="1200" smtClean="0">
                <a:solidFill>
                  <a:schemeClr val="accent2"/>
                </a:solidFill>
                <a:latin typeface="Segoe UI" panose="020B0502040204020203" pitchFamily="34" charset="0"/>
                <a:ea typeface="+mn-ea"/>
                <a:cs typeface="Segoe UI" panose="020B0502040204020203" pitchFamily="34" charset="0"/>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fld id="{37D409AB-2201-4E18-8A34-C31753AD9B06}" type="slidenum">
              <a:rPr smtClean="0"/>
              <a:pPr/>
              <a:t>‹#›</a:t>
            </a:fld>
            <a:endParaRPr dirty="0"/>
          </a:p>
        </p:txBody>
      </p:sp>
      <p:sp>
        <p:nvSpPr>
          <p:cNvPr id="15"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
        <p:nvSpPr>
          <p:cNvPr id="3" name="Rectangle 2"/>
          <p:cNvSpPr/>
          <p:nvPr userDrawn="1"/>
        </p:nvSpPr>
        <p:spPr>
          <a:xfrm>
            <a:off x="457200" y="9848790"/>
            <a:ext cx="593432" cy="400110"/>
          </a:xfrm>
          <a:prstGeom prst="rect">
            <a:avLst/>
          </a:prstGeom>
        </p:spPr>
        <p:txBody>
          <a:bodyPr wrap="none">
            <a:spAutoFit/>
          </a:bodyPr>
          <a:lstStyle/>
          <a:p>
            <a:r>
              <a:rPr lang="hr-HR" sz="2000" b="1" dirty="0" smtClean="0">
                <a:solidFill>
                  <a:schemeClr val="bg1">
                    <a:lumMod val="75000"/>
                  </a:schemeClr>
                </a:solidFill>
                <a:latin typeface="Segoe UI" panose="020B0502040204020203" pitchFamily="34" charset="0"/>
                <a:cs typeface="Segoe UI" panose="020B0502040204020203" pitchFamily="34" charset="0"/>
              </a:rPr>
              <a:t>/22</a:t>
            </a:r>
            <a:endParaRPr lang="hr-HR" sz="2000" b="1" dirty="0">
              <a:solidFill>
                <a:schemeClr val="bg1">
                  <a:lumMod val="7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5394739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250"/>
                                        <p:tgtEl>
                                          <p:spTgt spid="15"/>
                                        </p:tgtEl>
                                      </p:cBhvr>
                                    </p:animEffect>
                                    <p:anim calcmode="lin" valueType="num">
                                      <p:cBhvr>
                                        <p:cTn id="8" dur="1250" fill="hold"/>
                                        <p:tgtEl>
                                          <p:spTgt spid="15"/>
                                        </p:tgtEl>
                                        <p:attrNameLst>
                                          <p:attrName>ppt_x</p:attrName>
                                        </p:attrNameLst>
                                      </p:cBhvr>
                                      <p:tavLst>
                                        <p:tav tm="0">
                                          <p:val>
                                            <p:strVal val="#ppt_x"/>
                                          </p:val>
                                        </p:tav>
                                        <p:tav tm="100000">
                                          <p:val>
                                            <p:strVal val="#ppt_x"/>
                                          </p:val>
                                        </p:tav>
                                      </p:tavLst>
                                    </p:anim>
                                    <p:anim calcmode="lin" valueType="num">
                                      <p:cBhvr>
                                        <p:cTn id="9" dur="1125" decel="100000" fill="hold"/>
                                        <p:tgtEl>
                                          <p:spTgt spid="15"/>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hf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D:\Graphics\Grafički standardi\Materijali 2017\prezentacija-1-01.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411" y="0"/>
            <a:ext cx="18284589" cy="1028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34" r:id="rId1"/>
    <p:sldLayoutId id="2147483735" r:id="rId2"/>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par>
    </p:tnLst>
  </p:timing>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057400" y="3009900"/>
            <a:ext cx="13411199" cy="2123658"/>
          </a:xfrm>
          <a:prstGeom prst="rect">
            <a:avLst/>
          </a:prstGeom>
          <a:noFill/>
        </p:spPr>
        <p:txBody>
          <a:bodyPr wrap="square" rtlCol="0">
            <a:spAutoFit/>
          </a:bodyPr>
          <a:lstStyle/>
          <a:p>
            <a:pPr algn="ctr"/>
            <a:r>
              <a:rPr lang="en-US" sz="6600" b="1" dirty="0" err="1">
                <a:solidFill>
                  <a:schemeClr val="accent1"/>
                </a:solidFill>
                <a:latin typeface="Segoe UI" panose="020B0502040204020203" pitchFamily="34" charset="0"/>
                <a:ea typeface="Roboto Condensed" panose="02000000000000000000" pitchFamily="2" charset="0"/>
                <a:cs typeface="Segoe UI" panose="020B0502040204020203" pitchFamily="34" charset="0"/>
              </a:rPr>
              <a:t>Primjena</a:t>
            </a:r>
            <a:r>
              <a:rPr lang="en-US" sz="6600" b="1" dirty="0">
                <a:solidFill>
                  <a:schemeClr val="accent1"/>
                </a:solidFill>
                <a:latin typeface="Segoe UI" panose="020B0502040204020203" pitchFamily="34" charset="0"/>
                <a:ea typeface="Roboto Condensed" panose="02000000000000000000" pitchFamily="2" charset="0"/>
                <a:cs typeface="Segoe UI" panose="020B0502040204020203" pitchFamily="34" charset="0"/>
              </a:rPr>
              <a:t> Open </a:t>
            </a:r>
            <a:r>
              <a:rPr lang="en-US" sz="6600" b="1" dirty="0" smtClean="0">
                <a:solidFill>
                  <a:schemeClr val="accent1"/>
                </a:solidFill>
                <a:latin typeface="Segoe UI" panose="020B0502040204020203" pitchFamily="34" charset="0"/>
                <a:ea typeface="Roboto Condensed" panose="02000000000000000000" pitchFamily="2" charset="0"/>
                <a:cs typeface="Segoe UI" panose="020B0502040204020203" pitchFamily="34" charset="0"/>
              </a:rPr>
              <a:t>Source</a:t>
            </a:r>
            <a:r>
              <a:rPr lang="hr-HR" sz="6600" b="1" dirty="0" smtClean="0">
                <a:solidFill>
                  <a:schemeClr val="accent1"/>
                </a:solidFill>
                <a:latin typeface="Segoe UI" panose="020B0502040204020203" pitchFamily="34" charset="0"/>
                <a:ea typeface="Roboto Condensed" panose="02000000000000000000" pitchFamily="2" charset="0"/>
                <a:cs typeface="Segoe UI" panose="020B0502040204020203" pitchFamily="34" charset="0"/>
              </a:rPr>
              <a:t> </a:t>
            </a:r>
            <a:r>
              <a:rPr lang="en-US" sz="6600" b="1" dirty="0" err="1" smtClean="0">
                <a:solidFill>
                  <a:schemeClr val="accent1"/>
                </a:solidFill>
                <a:latin typeface="Segoe UI" panose="020B0502040204020203" pitchFamily="34" charset="0"/>
                <a:ea typeface="Roboto Condensed" panose="02000000000000000000" pitchFamily="2" charset="0"/>
                <a:cs typeface="Segoe UI" panose="020B0502040204020203" pitchFamily="34" charset="0"/>
              </a:rPr>
              <a:t>rješenja</a:t>
            </a:r>
            <a:r>
              <a:rPr lang="en-US" sz="6600" b="1" dirty="0" smtClean="0">
                <a:solidFill>
                  <a:schemeClr val="accent1"/>
                </a:solidFill>
                <a:latin typeface="Segoe UI" panose="020B0502040204020203" pitchFamily="34" charset="0"/>
                <a:ea typeface="Roboto Condensed" panose="02000000000000000000" pitchFamily="2" charset="0"/>
                <a:cs typeface="Segoe UI" panose="020B0502040204020203" pitchFamily="34" charset="0"/>
              </a:rPr>
              <a:t> </a:t>
            </a:r>
            <a:r>
              <a:rPr lang="en-US" sz="6600" b="1" dirty="0">
                <a:solidFill>
                  <a:schemeClr val="accent1"/>
                </a:solidFill>
                <a:latin typeface="Segoe UI" panose="020B0502040204020203" pitchFamily="34" charset="0"/>
                <a:ea typeface="Roboto Condensed" panose="02000000000000000000" pitchFamily="2" charset="0"/>
                <a:cs typeface="Segoe UI" panose="020B0502040204020203" pitchFamily="34" charset="0"/>
              </a:rPr>
              <a:t>u </a:t>
            </a:r>
            <a:endParaRPr lang="hr-HR" sz="6600" b="1" dirty="0" smtClean="0">
              <a:solidFill>
                <a:schemeClr val="accent1"/>
              </a:solidFill>
              <a:latin typeface="Segoe UI" panose="020B0502040204020203" pitchFamily="34" charset="0"/>
              <a:ea typeface="Roboto Condensed" panose="02000000000000000000" pitchFamily="2" charset="0"/>
              <a:cs typeface="Segoe UI" panose="020B0502040204020203" pitchFamily="34" charset="0"/>
            </a:endParaRPr>
          </a:p>
          <a:p>
            <a:pPr algn="r"/>
            <a:r>
              <a:rPr lang="en-US" sz="6600" b="1" dirty="0" smtClean="0">
                <a:latin typeface="Segoe UI" panose="020B0502040204020203" pitchFamily="34" charset="0"/>
                <a:ea typeface="Roboto Condensed" panose="02000000000000000000" pitchFamily="2" charset="0"/>
                <a:cs typeface="Segoe UI" panose="020B0502040204020203" pitchFamily="34" charset="0"/>
              </a:rPr>
              <a:t>APIS IT</a:t>
            </a:r>
            <a:endParaRPr lang="ru-RU" sz="6600" b="1" dirty="0">
              <a:latin typeface="Segoe UI" panose="020B0502040204020203" pitchFamily="34" charset="0"/>
              <a:ea typeface="Lato Semibold" panose="020F0502020204030203" pitchFamily="34" charset="0"/>
              <a:cs typeface="Segoe UI" panose="020B0502040204020203" pitchFamily="34" charset="0"/>
            </a:endParaRPr>
          </a:p>
        </p:txBody>
      </p:sp>
      <p:grpSp>
        <p:nvGrpSpPr>
          <p:cNvPr id="4" name="Group 3"/>
          <p:cNvGrpSpPr/>
          <p:nvPr/>
        </p:nvGrpSpPr>
        <p:grpSpPr>
          <a:xfrm>
            <a:off x="2057400" y="2894472"/>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0800000">
            <a:off x="15011398" y="4584353"/>
            <a:ext cx="685800" cy="685800"/>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1" name="Text Placeholder 3"/>
          <p:cNvSpPr txBox="1">
            <a:spLocks/>
          </p:cNvSpPr>
          <p:nvPr/>
        </p:nvSpPr>
        <p:spPr>
          <a:xfrm>
            <a:off x="2057400" y="8420100"/>
            <a:ext cx="6337176" cy="1219200"/>
          </a:xfrm>
          <a:prstGeom prst="rect">
            <a:avLst/>
          </a:prstGeom>
        </p:spPr>
        <p:txBody>
          <a:bodyPr>
            <a:noAutofit/>
          </a:bodyPr>
          <a:lstStyle>
            <a:lvl1pPr marL="0" indent="0" algn="l" defTabSz="1371600" rtl="0" eaLnBrk="1" latinLnBrk="0" hangingPunct="1">
              <a:lnSpc>
                <a:spcPct val="90000"/>
              </a:lnSpc>
              <a:spcBef>
                <a:spcPts val="1500"/>
              </a:spcBef>
              <a:buFont typeface="Arial" panose="020B0604020202020204" pitchFamily="34" charset="0"/>
              <a:buNone/>
              <a:defRPr sz="2000" kern="1200">
                <a:solidFill>
                  <a:srgbClr val="434345"/>
                </a:solidFill>
                <a:latin typeface="Segoe UI" panose="020B0502040204020203" pitchFamily="34" charset="0"/>
                <a:ea typeface="Segoe UI" panose="020B0502040204020203" pitchFamily="34" charset="0"/>
                <a:cs typeface="Segoe UI" panose="020B0502040204020203" pitchFamily="34"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rgbClr val="434345"/>
                </a:solidFill>
                <a:latin typeface="Arial Narrow" panose="020B0606020202030204" pitchFamily="34" charset="0"/>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2000" kern="1200">
                <a:solidFill>
                  <a:srgbClr val="434345"/>
                </a:solidFill>
                <a:latin typeface="Arial Narrow" panose="020B0606020202030204" pitchFamily="34" charset="0"/>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000" kern="1200">
                <a:solidFill>
                  <a:srgbClr val="434345"/>
                </a:solidFill>
                <a:latin typeface="Arial Narrow" panose="020B0606020202030204" pitchFamily="34" charset="0"/>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000" kern="1200">
                <a:solidFill>
                  <a:srgbClr val="434345"/>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hr-HR" sz="3200" dirty="0" smtClean="0"/>
              <a:t>Filip Kaić</a:t>
            </a:r>
            <a:r>
              <a:rPr lang="hr-HR" sz="3200" dirty="0"/>
              <a:t>, </a:t>
            </a:r>
            <a:r>
              <a:rPr lang="hr-HR" sz="3200" dirty="0" smtClean="0"/>
              <a:t>Marin Katić </a:t>
            </a:r>
          </a:p>
          <a:p>
            <a:r>
              <a:rPr lang="hr-HR" sz="3200" dirty="0" smtClean="0"/>
              <a:t>APIS IT d.o.o.</a:t>
            </a:r>
            <a:endParaRPr lang="hr-HR" sz="3200" dirty="0"/>
          </a:p>
        </p:txBody>
      </p:sp>
    </p:spTree>
    <p:extLst>
      <p:ext uri="{BB962C8B-B14F-4D97-AF65-F5344CB8AC3E}">
        <p14:creationId xmlns:p14="http://schemas.microsoft.com/office/powerpoint/2010/main" val="518851696"/>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571411"/>
            <a:ext cx="9791700" cy="1338828"/>
          </a:xfrm>
        </p:spPr>
        <p:txBody>
          <a:bodyPr/>
          <a:lstStyle/>
          <a:p>
            <a:r>
              <a:rPr lang="hr-HR" dirty="0" smtClean="0">
                <a:latin typeface="Segoe UI" panose="020B0502040204020203" pitchFamily="34" charset="0"/>
                <a:cs typeface="Segoe UI" panose="020B0502040204020203" pitchFamily="34" charset="0"/>
              </a:rPr>
              <a:t>Java razvoj</a:t>
            </a:r>
            <a:r>
              <a:rPr lang="en-US" dirty="0">
                <a:latin typeface="Segoe UI" panose="020B0502040204020203" pitchFamily="34" charset="0"/>
                <a:cs typeface="Segoe UI" panose="020B0502040204020203" pitchFamily="34" charset="0"/>
              </a:rPr>
              <a:t/>
            </a:r>
            <a:br>
              <a:rPr lang="en-US" dirty="0">
                <a:latin typeface="Segoe UI" panose="020B0502040204020203" pitchFamily="34" charset="0"/>
                <a:cs typeface="Segoe UI" panose="020B0502040204020203" pitchFamily="34" charset="0"/>
              </a:rPr>
            </a:br>
            <a:r>
              <a:rPr lang="hr-HR" dirty="0" err="1" smtClean="0">
                <a:solidFill>
                  <a:schemeClr val="accent1"/>
                </a:solidFill>
                <a:latin typeface="Segoe UI" panose="020B0502040204020203" pitchFamily="34" charset="0"/>
                <a:cs typeface="Segoe UI" panose="020B0502040204020203" pitchFamily="34" charset="0"/>
              </a:rPr>
              <a:t>open</a:t>
            </a:r>
            <a:r>
              <a:rPr lang="hr-HR" dirty="0" smtClean="0">
                <a:solidFill>
                  <a:schemeClr val="accent1"/>
                </a:solidFill>
                <a:latin typeface="Segoe UI" panose="020B0502040204020203" pitchFamily="34" charset="0"/>
                <a:cs typeface="Segoe UI" panose="020B0502040204020203" pitchFamily="34" charset="0"/>
              </a:rPr>
              <a:t> </a:t>
            </a:r>
            <a:r>
              <a:rPr lang="hr-HR" dirty="0" err="1" smtClean="0">
                <a:solidFill>
                  <a:schemeClr val="accent1"/>
                </a:solidFill>
                <a:latin typeface="Segoe UI" panose="020B0502040204020203" pitchFamily="34" charset="0"/>
                <a:cs typeface="Segoe UI" panose="020B0502040204020203" pitchFamily="34" charset="0"/>
              </a:rPr>
              <a:t>source</a:t>
            </a:r>
            <a:r>
              <a:rPr lang="hr-HR" dirty="0" smtClean="0">
                <a:solidFill>
                  <a:schemeClr val="accent1"/>
                </a:solidFill>
                <a:latin typeface="Segoe UI" panose="020B0502040204020203" pitchFamily="34" charset="0"/>
                <a:cs typeface="Segoe UI" panose="020B0502040204020203" pitchFamily="34" charset="0"/>
              </a:rPr>
              <a:t> - počeci</a:t>
            </a:r>
            <a:endParaRPr lang="uk-UA" dirty="0">
              <a:solidFill>
                <a:schemeClr val="accent1"/>
              </a:solidFill>
              <a:latin typeface="Segoe UI" panose="020B0502040204020203" pitchFamily="34" charset="0"/>
              <a:cs typeface="Segoe UI" panose="020B0502040204020203" pitchFamily="34" charset="0"/>
            </a:endParaRPr>
          </a:p>
        </p:txBody>
      </p:sp>
      <p:cxnSp>
        <p:nvCxnSpPr>
          <p:cNvPr id="17" name="Straight Connector 16"/>
          <p:cNvCxnSpPr/>
          <p:nvPr/>
        </p:nvCxnSpPr>
        <p:spPr>
          <a:xfrm>
            <a:off x="9144000" y="4914900"/>
            <a:ext cx="0" cy="4312471"/>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303933" y="6515100"/>
            <a:ext cx="6248400" cy="1384995"/>
          </a:xfrm>
          <a:prstGeom prst="rect">
            <a:avLst/>
          </a:prstGeom>
          <a:noFill/>
        </p:spPr>
        <p:txBody>
          <a:bodyPr wrap="square" rtlCol="0">
            <a:spAutoFit/>
          </a:bodyPr>
          <a:lstStyle/>
          <a:p>
            <a:pPr indent="-342900">
              <a:buClr>
                <a:schemeClr val="accent1"/>
              </a:buClr>
              <a:buFont typeface="Courier New" panose="02070309020205020404" pitchFamily="49" charset="0"/>
              <a:buChar char="o"/>
            </a:pPr>
            <a:r>
              <a:rPr lang="hr-HR" sz="2800" dirty="0" smtClean="0">
                <a:latin typeface="Segoe UI" panose="020B0502040204020203" pitchFamily="34" charset="0"/>
                <a:cs typeface="Segoe UI" panose="020B0502040204020203" pitchFamily="34" charset="0"/>
              </a:rPr>
              <a:t>brži razvojni proces</a:t>
            </a:r>
          </a:p>
          <a:p>
            <a:pPr indent="-342900">
              <a:buClr>
                <a:schemeClr val="accent1"/>
              </a:buClr>
              <a:buFont typeface="Courier New" panose="02070309020205020404" pitchFamily="49" charset="0"/>
              <a:buChar char="o"/>
            </a:pPr>
            <a:r>
              <a:rPr lang="en-US" sz="2800" dirty="0" err="1">
                <a:latin typeface="Segoe UI" panose="020B0502040204020203" pitchFamily="34" charset="0"/>
                <a:cs typeface="Segoe UI" panose="020B0502040204020203" pitchFamily="34" charset="0"/>
              </a:rPr>
              <a:t>atraktivan</a:t>
            </a:r>
            <a:r>
              <a:rPr lang="en-US" sz="2800" dirty="0">
                <a:latin typeface="Segoe UI" panose="020B0502040204020203" pitchFamily="34" charset="0"/>
                <a:cs typeface="Segoe UI" panose="020B0502040204020203" pitchFamily="34" charset="0"/>
              </a:rPr>
              <a:t> </a:t>
            </a:r>
            <a:r>
              <a:rPr lang="en-US" sz="2800" dirty="0" err="1" smtClean="0">
                <a:latin typeface="Segoe UI" panose="020B0502040204020203" pitchFamily="34" charset="0"/>
                <a:cs typeface="Segoe UI" panose="020B0502040204020203" pitchFamily="34" charset="0"/>
              </a:rPr>
              <a:t>dizajn</a:t>
            </a:r>
            <a:endParaRPr lang="en-US" sz="2800" dirty="0">
              <a:latin typeface="Segoe UI" panose="020B0502040204020203" pitchFamily="34" charset="0"/>
              <a:cs typeface="Segoe UI" panose="020B0502040204020203" pitchFamily="34" charset="0"/>
            </a:endParaRPr>
          </a:p>
          <a:p>
            <a:pPr indent="-342900">
              <a:buClr>
                <a:schemeClr val="accent1"/>
              </a:buClr>
              <a:buFont typeface="Courier New" panose="02070309020205020404" pitchFamily="49" charset="0"/>
              <a:buChar char="o"/>
            </a:pPr>
            <a:r>
              <a:rPr lang="en-US" sz="2800" dirty="0" err="1">
                <a:latin typeface="Segoe UI" panose="020B0502040204020203" pitchFamily="34" charset="0"/>
                <a:cs typeface="Segoe UI" panose="020B0502040204020203" pitchFamily="34" charset="0"/>
              </a:rPr>
              <a:t>standardizacija</a:t>
            </a:r>
            <a:r>
              <a:rPr lang="en-US" sz="2800" dirty="0">
                <a:latin typeface="Segoe UI" panose="020B0502040204020203" pitchFamily="34" charset="0"/>
                <a:cs typeface="Segoe UI" panose="020B0502040204020203" pitchFamily="34" charset="0"/>
              </a:rPr>
              <a:t> </a:t>
            </a:r>
            <a:r>
              <a:rPr lang="en-US" sz="2800" dirty="0" err="1">
                <a:latin typeface="Segoe UI" panose="020B0502040204020203" pitchFamily="34" charset="0"/>
                <a:cs typeface="Segoe UI" panose="020B0502040204020203" pitchFamily="34" charset="0"/>
              </a:rPr>
              <a:t>razvojnog</a:t>
            </a:r>
            <a:r>
              <a:rPr lang="en-US" sz="2800" dirty="0">
                <a:latin typeface="Segoe UI" panose="020B0502040204020203" pitchFamily="34" charset="0"/>
                <a:cs typeface="Segoe UI" panose="020B0502040204020203" pitchFamily="34" charset="0"/>
              </a:rPr>
              <a:t> </a:t>
            </a:r>
            <a:r>
              <a:rPr lang="en-US" sz="2800" dirty="0" err="1" smtClean="0">
                <a:latin typeface="Segoe UI" panose="020B0502040204020203" pitchFamily="34" charset="0"/>
                <a:cs typeface="Segoe UI" panose="020B0502040204020203" pitchFamily="34" charset="0"/>
              </a:rPr>
              <a:t>procesa</a:t>
            </a:r>
            <a:endParaRPr lang="en-US" sz="2800" dirty="0">
              <a:latin typeface="Segoe UI" panose="020B0502040204020203" pitchFamily="34" charset="0"/>
              <a:cs typeface="Segoe UI" panose="020B0502040204020203" pitchFamily="34" charset="0"/>
            </a:endParaRPr>
          </a:p>
        </p:txBody>
      </p:sp>
      <p:sp>
        <p:nvSpPr>
          <p:cNvPr id="24" name="TextBox 23"/>
          <p:cNvSpPr txBox="1"/>
          <p:nvPr/>
        </p:nvSpPr>
        <p:spPr>
          <a:xfrm>
            <a:off x="3657600" y="2329852"/>
            <a:ext cx="13258800" cy="1569660"/>
          </a:xfrm>
          <a:prstGeom prst="rect">
            <a:avLst/>
          </a:prstGeom>
          <a:noFill/>
        </p:spPr>
        <p:txBody>
          <a:bodyPr wrap="square" rtlCol="0">
            <a:spAutoFit/>
          </a:bodyPr>
          <a:lstStyle/>
          <a:p>
            <a:pPr marL="457200" indent="-457200">
              <a:buClr>
                <a:schemeClr val="accent1"/>
              </a:buClr>
              <a:buFont typeface="Courier New" panose="02070309020205020404" pitchFamily="49" charset="0"/>
              <a:buChar char="o"/>
            </a:pPr>
            <a:r>
              <a:rPr lang="en-US" sz="3200" dirty="0" smtClean="0">
                <a:latin typeface="Segoe UI" panose="020B0502040204020203" pitchFamily="34" charset="0"/>
                <a:cs typeface="Segoe UI" panose="020B0502040204020203" pitchFamily="34" charset="0"/>
              </a:rPr>
              <a:t>2000 </a:t>
            </a:r>
            <a:r>
              <a:rPr lang="en-US" sz="3200" dirty="0" err="1">
                <a:latin typeface="Segoe UI" panose="020B0502040204020203" pitchFamily="34" charset="0"/>
                <a:cs typeface="Segoe UI" panose="020B0502040204020203" pitchFamily="34" charset="0"/>
              </a:rPr>
              <a:t>formiran</a:t>
            </a:r>
            <a:r>
              <a:rPr lang="en-US" sz="3200" dirty="0">
                <a:latin typeface="Segoe UI" panose="020B0502040204020203" pitchFamily="34" charset="0"/>
                <a:cs typeface="Segoe UI" panose="020B0502040204020203" pitchFamily="34" charset="0"/>
              </a:rPr>
              <a:t> Java </a:t>
            </a:r>
            <a:r>
              <a:rPr lang="en-US" sz="3200" dirty="0" err="1" smtClean="0">
                <a:latin typeface="Segoe UI" panose="020B0502040204020203" pitchFamily="34" charset="0"/>
                <a:cs typeface="Segoe UI" panose="020B0502040204020203" pitchFamily="34" charset="0"/>
              </a:rPr>
              <a:t>tim</a:t>
            </a:r>
            <a:endParaRPr lang="hr-HR" sz="3200" dirty="0">
              <a:latin typeface="Segoe UI" panose="020B0502040204020203" pitchFamily="34" charset="0"/>
              <a:cs typeface="Segoe UI" panose="020B0502040204020203" pitchFamily="34" charset="0"/>
            </a:endParaRPr>
          </a:p>
          <a:p>
            <a:pPr marL="457200" indent="-457200">
              <a:buClr>
                <a:schemeClr val="accent1"/>
              </a:buClr>
              <a:buFont typeface="Courier New" panose="02070309020205020404" pitchFamily="49" charset="0"/>
              <a:buChar char="o"/>
            </a:pPr>
            <a:r>
              <a:rPr lang="en-US" sz="3200" dirty="0" err="1" smtClean="0">
                <a:latin typeface="Segoe UI" panose="020B0502040204020203" pitchFamily="34" charset="0"/>
                <a:cs typeface="Segoe UI" panose="020B0502040204020203" pitchFamily="34" charset="0"/>
              </a:rPr>
              <a:t>produkcija</a:t>
            </a:r>
            <a:r>
              <a:rPr lang="en-US" sz="3200" dirty="0" smtClean="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prve</a:t>
            </a:r>
            <a:r>
              <a:rPr lang="en-US" sz="3200" dirty="0">
                <a:latin typeface="Segoe UI" panose="020B0502040204020203" pitchFamily="34" charset="0"/>
                <a:cs typeface="Segoe UI" panose="020B0502040204020203" pitchFamily="34" charset="0"/>
              </a:rPr>
              <a:t> </a:t>
            </a:r>
            <a:r>
              <a:rPr lang="en-US" sz="3200" dirty="0" err="1" smtClean="0">
                <a:latin typeface="Segoe UI" panose="020B0502040204020203" pitchFamily="34" charset="0"/>
                <a:cs typeface="Segoe UI" panose="020B0502040204020203" pitchFamily="34" charset="0"/>
              </a:rPr>
              <a:t>aplikacij</a:t>
            </a:r>
            <a:r>
              <a:rPr lang="hr-HR" sz="3200" dirty="0" smtClean="0">
                <a:latin typeface="Segoe UI" panose="020B0502040204020203" pitchFamily="34" charset="0"/>
                <a:cs typeface="Segoe UI" panose="020B0502040204020203" pitchFamily="34" charset="0"/>
              </a:rPr>
              <a:t>e</a:t>
            </a:r>
            <a:r>
              <a:rPr lang="en-US" sz="3200" dirty="0" smtClean="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za</a:t>
            </a:r>
            <a:r>
              <a:rPr lang="en-US" sz="3200" dirty="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Informacijski</a:t>
            </a:r>
            <a:r>
              <a:rPr lang="en-US" sz="3200" dirty="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sustav</a:t>
            </a:r>
            <a:r>
              <a:rPr lang="en-US" sz="3200" dirty="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Carinske</a:t>
            </a:r>
            <a:r>
              <a:rPr lang="en-US" sz="3200" dirty="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uprave</a:t>
            </a:r>
            <a:r>
              <a:rPr lang="en-US" sz="3200" dirty="0">
                <a:latin typeface="Segoe UI" panose="020B0502040204020203" pitchFamily="34" charset="0"/>
                <a:cs typeface="Segoe UI" panose="020B0502040204020203" pitchFamily="34" charset="0"/>
              </a:rPr>
              <a:t> </a:t>
            </a:r>
            <a:r>
              <a:rPr lang="en-US" sz="3200" dirty="0" smtClean="0">
                <a:latin typeface="Segoe UI" panose="020B0502040204020203" pitchFamily="34" charset="0"/>
                <a:cs typeface="Segoe UI" panose="020B0502040204020203" pitchFamily="34" charset="0"/>
              </a:rPr>
              <a:t>RH</a:t>
            </a:r>
            <a:endParaRPr lang="hr-HR" sz="3200" dirty="0">
              <a:latin typeface="Segoe UI" panose="020B0502040204020203" pitchFamily="34" charset="0"/>
              <a:cs typeface="Segoe UI" panose="020B0502040204020203" pitchFamily="34" charset="0"/>
            </a:endParaRPr>
          </a:p>
          <a:p>
            <a:pPr marL="457200" indent="-457200">
              <a:buClr>
                <a:schemeClr val="accent1"/>
              </a:buClr>
              <a:buFont typeface="Courier New" panose="02070309020205020404" pitchFamily="49" charset="0"/>
              <a:buChar char="o"/>
            </a:pPr>
            <a:r>
              <a:rPr lang="en-US" sz="3200" dirty="0" smtClean="0">
                <a:latin typeface="Segoe UI" panose="020B0502040204020203" pitchFamily="34" charset="0"/>
                <a:cs typeface="Segoe UI" panose="020B0502040204020203" pitchFamily="34" charset="0"/>
              </a:rPr>
              <a:t>TUI</a:t>
            </a:r>
            <a:r>
              <a:rPr lang="hr-HR" sz="3200" dirty="0" smtClean="0">
                <a:latin typeface="Segoe UI" panose="020B0502040204020203" pitchFamily="34" charset="0"/>
                <a:cs typeface="Segoe UI" panose="020B0502040204020203" pitchFamily="34" charset="0"/>
              </a:rPr>
              <a:t> </a:t>
            </a:r>
            <a:r>
              <a:rPr lang="en-US" sz="3200" dirty="0" smtClean="0">
                <a:latin typeface="Segoe UI" panose="020B0502040204020203" pitchFamily="34" charset="0"/>
                <a:cs typeface="Segoe UI" panose="020B0502040204020203" pitchFamily="34" charset="0"/>
              </a:rPr>
              <a:t>3270 </a:t>
            </a:r>
            <a:r>
              <a:rPr lang="en-US" sz="3200" dirty="0">
                <a:latin typeface="Segoe UI" panose="020B0502040204020203" pitchFamily="34" charset="0"/>
                <a:cs typeface="Segoe UI" panose="020B0502040204020203" pitchFamily="34" charset="0"/>
              </a:rPr>
              <a:t>(Terminal </a:t>
            </a:r>
            <a:r>
              <a:rPr lang="en-US" sz="3200" dirty="0" smtClean="0">
                <a:latin typeface="Segoe UI" panose="020B0502040204020203" pitchFamily="34" charset="0"/>
                <a:cs typeface="Segoe UI" panose="020B0502040204020203" pitchFamily="34" charset="0"/>
              </a:rPr>
              <a:t>User </a:t>
            </a:r>
            <a:r>
              <a:rPr lang="en-US" sz="3200" dirty="0">
                <a:latin typeface="Segoe UI" panose="020B0502040204020203" pitchFamily="34" charset="0"/>
                <a:cs typeface="Segoe UI" panose="020B0502040204020203" pitchFamily="34" charset="0"/>
              </a:rPr>
              <a:t>Interface) / </a:t>
            </a:r>
            <a:r>
              <a:rPr lang="en-US" sz="3200" dirty="0" smtClean="0">
                <a:latin typeface="Segoe UI" panose="020B0502040204020203" pitchFamily="34" charset="0"/>
                <a:cs typeface="Segoe UI" panose="020B0502040204020203" pitchFamily="34" charset="0"/>
              </a:rPr>
              <a:t>PL</a:t>
            </a:r>
            <a:r>
              <a:rPr lang="hr-HR" sz="3200" dirty="0" smtClean="0">
                <a:latin typeface="Segoe UI" panose="020B0502040204020203" pitchFamily="34" charset="0"/>
                <a:cs typeface="Segoe UI" panose="020B0502040204020203" pitchFamily="34" charset="0"/>
              </a:rPr>
              <a:t> </a:t>
            </a:r>
            <a:r>
              <a:rPr lang="en-US" sz="3200" dirty="0" smtClean="0">
                <a:latin typeface="Segoe UI" panose="020B0502040204020203" pitchFamily="34" charset="0"/>
                <a:cs typeface="Segoe UI" panose="020B0502040204020203" pitchFamily="34" charset="0"/>
              </a:rPr>
              <a:t>I</a:t>
            </a:r>
            <a:endParaRPr lang="en-US" sz="3200" dirty="0">
              <a:latin typeface="Segoe UI" panose="020B0502040204020203" pitchFamily="34" charset="0"/>
              <a:cs typeface="Segoe UI" panose="020B0502040204020203" pitchFamily="34" charset="0"/>
            </a:endParaRPr>
          </a:p>
        </p:txBody>
      </p:sp>
      <p:grpSp>
        <p:nvGrpSpPr>
          <p:cNvPr id="7" name="Group 6"/>
          <p:cNvGrpSpPr/>
          <p:nvPr/>
        </p:nvGrpSpPr>
        <p:grpSpPr>
          <a:xfrm>
            <a:off x="10610375" y="5041342"/>
            <a:ext cx="5105400" cy="1323106"/>
            <a:chOff x="9906000" y="5353531"/>
            <a:chExt cx="5105400" cy="1323106"/>
          </a:xfrm>
        </p:grpSpPr>
        <p:sp>
          <p:nvSpPr>
            <p:cNvPr id="12" name="TextBox 11"/>
            <p:cNvSpPr txBox="1"/>
            <p:nvPr/>
          </p:nvSpPr>
          <p:spPr>
            <a:xfrm>
              <a:off x="9906000" y="6030306"/>
              <a:ext cx="5105400" cy="646331"/>
            </a:xfrm>
            <a:prstGeom prst="rect">
              <a:avLst/>
            </a:prstGeom>
            <a:noFill/>
          </p:spPr>
          <p:txBody>
            <a:bodyPr wrap="square" rtlCol="0">
              <a:spAutoFit/>
            </a:bodyPr>
            <a:lstStyle/>
            <a:p>
              <a:pPr algn="ctr"/>
              <a:r>
                <a:rPr lang="hr-HR" sz="3600" dirty="0" smtClean="0">
                  <a:solidFill>
                    <a:schemeClr val="accent1"/>
                  </a:solidFill>
                  <a:latin typeface="Segoe UI" panose="020B0502040204020203" pitchFamily="34" charset="0"/>
                  <a:cs typeface="Segoe UI" panose="020B0502040204020203" pitchFamily="34" charset="0"/>
                </a:rPr>
                <a:t>prednosti uvođenja</a:t>
              </a:r>
              <a:endParaRPr lang="en-US" sz="3600" dirty="0" smtClean="0">
                <a:solidFill>
                  <a:schemeClr val="accent1"/>
                </a:solidFill>
                <a:latin typeface="Segoe UI" panose="020B0502040204020203" pitchFamily="34" charset="0"/>
                <a:cs typeface="Segoe UI" panose="020B0502040204020203" pitchFamily="34" charset="0"/>
              </a:endParaRPr>
            </a:p>
          </p:txBody>
        </p:sp>
        <p:sp>
          <p:nvSpPr>
            <p:cNvPr id="25" name="Freeform 24"/>
            <p:cNvSpPr>
              <a:spLocks noChangeAspect="1" noEditPoints="1"/>
            </p:cNvSpPr>
            <p:nvPr/>
          </p:nvSpPr>
          <p:spPr bwMode="auto">
            <a:xfrm>
              <a:off x="12123183" y="5353531"/>
              <a:ext cx="676775" cy="676775"/>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sz="2800"/>
            </a:p>
          </p:txBody>
        </p:sp>
      </p:grpSp>
      <p:grpSp>
        <p:nvGrpSpPr>
          <p:cNvPr id="4" name="Group 3"/>
          <p:cNvGrpSpPr/>
          <p:nvPr/>
        </p:nvGrpSpPr>
        <p:grpSpPr>
          <a:xfrm>
            <a:off x="1566333" y="2385146"/>
            <a:ext cx="1618660" cy="1618657"/>
            <a:chOff x="1850753" y="3662124"/>
            <a:chExt cx="989536" cy="989534"/>
          </a:xfrm>
        </p:grpSpPr>
        <p:sp>
          <p:nvSpPr>
            <p:cNvPr id="28" name="Овал 15"/>
            <p:cNvSpPr/>
            <p:nvPr/>
          </p:nvSpPr>
          <p:spPr>
            <a:xfrm>
              <a:off x="1850753" y="3662124"/>
              <a:ext cx="989536" cy="989534"/>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Freeform 465"/>
            <p:cNvSpPr>
              <a:spLocks noEditPoints="1"/>
            </p:cNvSpPr>
            <p:nvPr/>
          </p:nvSpPr>
          <p:spPr bwMode="auto">
            <a:xfrm>
              <a:off x="2044962" y="3899599"/>
              <a:ext cx="601117" cy="514584"/>
            </a:xfrm>
            <a:custGeom>
              <a:avLst/>
              <a:gdLst>
                <a:gd name="T0" fmla="*/ 168 w 180"/>
                <a:gd name="T1" fmla="*/ 0 h 176"/>
                <a:gd name="T2" fmla="*/ 55 w 180"/>
                <a:gd name="T3" fmla="*/ 64 h 176"/>
                <a:gd name="T4" fmla="*/ 40 w 180"/>
                <a:gd name="T5" fmla="*/ 98 h 176"/>
                <a:gd name="T6" fmla="*/ 72 w 180"/>
                <a:gd name="T7" fmla="*/ 136 h 176"/>
                <a:gd name="T8" fmla="*/ 89 w 180"/>
                <a:gd name="T9" fmla="*/ 166 h 176"/>
                <a:gd name="T10" fmla="*/ 140 w 180"/>
                <a:gd name="T11" fmla="*/ 92 h 176"/>
                <a:gd name="T12" fmla="*/ 104 w 180"/>
                <a:gd name="T13" fmla="*/ 119 h 176"/>
                <a:gd name="T14" fmla="*/ 85 w 180"/>
                <a:gd name="T15" fmla="*/ 131 h 176"/>
                <a:gd name="T16" fmla="*/ 77 w 180"/>
                <a:gd name="T17" fmla="*/ 128 h 176"/>
                <a:gd name="T18" fmla="*/ 55 w 180"/>
                <a:gd name="T19" fmla="*/ 121 h 176"/>
                <a:gd name="T20" fmla="*/ 45 w 180"/>
                <a:gd name="T21" fmla="*/ 91 h 176"/>
                <a:gd name="T22" fmla="*/ 57 w 180"/>
                <a:gd name="T23" fmla="*/ 72 h 176"/>
                <a:gd name="T24" fmla="*/ 104 w 180"/>
                <a:gd name="T25" fmla="*/ 118 h 176"/>
                <a:gd name="T26" fmla="*/ 134 w 180"/>
                <a:gd name="T27" fmla="*/ 87 h 176"/>
                <a:gd name="T28" fmla="*/ 110 w 180"/>
                <a:gd name="T29" fmla="*/ 112 h 176"/>
                <a:gd name="T30" fmla="*/ 82 w 180"/>
                <a:gd name="T31" fmla="*/ 49 h 176"/>
                <a:gd name="T32" fmla="*/ 168 w 180"/>
                <a:gd name="T33" fmla="*/ 8 h 176"/>
                <a:gd name="T34" fmla="*/ 31 w 180"/>
                <a:gd name="T35" fmla="*/ 98 h 176"/>
                <a:gd name="T36" fmla="*/ 78 w 180"/>
                <a:gd name="T37" fmla="*/ 145 h 176"/>
                <a:gd name="T38" fmla="*/ 31 w 180"/>
                <a:gd name="T39" fmla="*/ 98 h 176"/>
                <a:gd name="T40" fmla="*/ 29 w 180"/>
                <a:gd name="T41" fmla="*/ 125 h 176"/>
                <a:gd name="T42" fmla="*/ 51 w 180"/>
                <a:gd name="T43" fmla="*/ 147 h 176"/>
                <a:gd name="T44" fmla="*/ 84 w 180"/>
                <a:gd name="T45" fmla="*/ 64 h 176"/>
                <a:gd name="T46" fmla="*/ 84 w 180"/>
                <a:gd name="T47" fmla="*/ 72 h 176"/>
                <a:gd name="T48" fmla="*/ 84 w 180"/>
                <a:gd name="T49" fmla="*/ 64 h 176"/>
                <a:gd name="T50" fmla="*/ 112 w 180"/>
                <a:gd name="T51" fmla="*/ 92 h 176"/>
                <a:gd name="T52" fmla="*/ 104 w 180"/>
                <a:gd name="T53" fmla="*/ 92 h 176"/>
                <a:gd name="T54" fmla="*/ 132 w 180"/>
                <a:gd name="T55" fmla="*/ 56 h 176"/>
                <a:gd name="T56" fmla="*/ 132 w 180"/>
                <a:gd name="T57" fmla="*/ 32 h 176"/>
                <a:gd name="T58" fmla="*/ 132 w 180"/>
                <a:gd name="T59" fmla="*/ 56 h 176"/>
                <a:gd name="T60" fmla="*/ 136 w 180"/>
                <a:gd name="T61" fmla="*/ 44 h 176"/>
                <a:gd name="T62" fmla="*/ 128 w 180"/>
                <a:gd name="T63" fmla="*/ 44 h 176"/>
                <a:gd name="T64" fmla="*/ 96 w 180"/>
                <a:gd name="T65" fmla="*/ 84 h 176"/>
                <a:gd name="T66" fmla="*/ 96 w 180"/>
                <a:gd name="T67" fmla="*/ 76 h 176"/>
                <a:gd name="T68" fmla="*/ 96 w 180"/>
                <a:gd name="T69"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176">
                  <a:moveTo>
                    <a:pt x="175" y="1"/>
                  </a:moveTo>
                  <a:cubicBezTo>
                    <a:pt x="174" y="0"/>
                    <a:pt x="171" y="0"/>
                    <a:pt x="168" y="0"/>
                  </a:cubicBezTo>
                  <a:cubicBezTo>
                    <a:pt x="151" y="0"/>
                    <a:pt x="107" y="12"/>
                    <a:pt x="84" y="36"/>
                  </a:cubicBezTo>
                  <a:cubicBezTo>
                    <a:pt x="78" y="41"/>
                    <a:pt x="60" y="58"/>
                    <a:pt x="55" y="64"/>
                  </a:cubicBezTo>
                  <a:cubicBezTo>
                    <a:pt x="41" y="68"/>
                    <a:pt x="21" y="76"/>
                    <a:pt x="10" y="87"/>
                  </a:cubicBezTo>
                  <a:cubicBezTo>
                    <a:pt x="10" y="87"/>
                    <a:pt x="24" y="87"/>
                    <a:pt x="40" y="98"/>
                  </a:cubicBezTo>
                  <a:cubicBezTo>
                    <a:pt x="38" y="107"/>
                    <a:pt x="41" y="118"/>
                    <a:pt x="50" y="126"/>
                  </a:cubicBezTo>
                  <a:cubicBezTo>
                    <a:pt x="56" y="133"/>
                    <a:pt x="64" y="136"/>
                    <a:pt x="72" y="136"/>
                  </a:cubicBezTo>
                  <a:cubicBezTo>
                    <a:pt x="74" y="136"/>
                    <a:pt x="76" y="136"/>
                    <a:pt x="79" y="136"/>
                  </a:cubicBezTo>
                  <a:cubicBezTo>
                    <a:pt x="89" y="152"/>
                    <a:pt x="89" y="166"/>
                    <a:pt x="89" y="166"/>
                  </a:cubicBezTo>
                  <a:cubicBezTo>
                    <a:pt x="100" y="155"/>
                    <a:pt x="108" y="135"/>
                    <a:pt x="112" y="121"/>
                  </a:cubicBezTo>
                  <a:cubicBezTo>
                    <a:pt x="118" y="116"/>
                    <a:pt x="135" y="98"/>
                    <a:pt x="140" y="92"/>
                  </a:cubicBezTo>
                  <a:cubicBezTo>
                    <a:pt x="168" y="64"/>
                    <a:pt x="180" y="7"/>
                    <a:pt x="175" y="1"/>
                  </a:cubicBezTo>
                  <a:moveTo>
                    <a:pt x="104" y="119"/>
                  </a:moveTo>
                  <a:cubicBezTo>
                    <a:pt x="101" y="129"/>
                    <a:pt x="97" y="139"/>
                    <a:pt x="93" y="147"/>
                  </a:cubicBezTo>
                  <a:cubicBezTo>
                    <a:pt x="91" y="142"/>
                    <a:pt x="89" y="137"/>
                    <a:pt x="85" y="131"/>
                  </a:cubicBezTo>
                  <a:cubicBezTo>
                    <a:pt x="84" y="129"/>
                    <a:pt x="81" y="128"/>
                    <a:pt x="79" y="128"/>
                  </a:cubicBezTo>
                  <a:cubicBezTo>
                    <a:pt x="78" y="128"/>
                    <a:pt x="77" y="128"/>
                    <a:pt x="77" y="128"/>
                  </a:cubicBezTo>
                  <a:cubicBezTo>
                    <a:pt x="75" y="128"/>
                    <a:pt x="73" y="128"/>
                    <a:pt x="72" y="128"/>
                  </a:cubicBezTo>
                  <a:cubicBezTo>
                    <a:pt x="66" y="128"/>
                    <a:pt x="60" y="126"/>
                    <a:pt x="55" y="121"/>
                  </a:cubicBezTo>
                  <a:cubicBezTo>
                    <a:pt x="49" y="114"/>
                    <a:pt x="46" y="107"/>
                    <a:pt x="48" y="99"/>
                  </a:cubicBezTo>
                  <a:cubicBezTo>
                    <a:pt x="49" y="96"/>
                    <a:pt x="48" y="93"/>
                    <a:pt x="45" y="91"/>
                  </a:cubicBezTo>
                  <a:cubicBezTo>
                    <a:pt x="39" y="87"/>
                    <a:pt x="34" y="85"/>
                    <a:pt x="29" y="83"/>
                  </a:cubicBezTo>
                  <a:cubicBezTo>
                    <a:pt x="37" y="79"/>
                    <a:pt x="47" y="75"/>
                    <a:pt x="57" y="72"/>
                  </a:cubicBezTo>
                  <a:cubicBezTo>
                    <a:pt x="58" y="72"/>
                    <a:pt x="58" y="72"/>
                    <a:pt x="58" y="72"/>
                  </a:cubicBezTo>
                  <a:cubicBezTo>
                    <a:pt x="104" y="118"/>
                    <a:pt x="104" y="118"/>
                    <a:pt x="104" y="118"/>
                  </a:cubicBezTo>
                  <a:cubicBezTo>
                    <a:pt x="104" y="118"/>
                    <a:pt x="104" y="118"/>
                    <a:pt x="104" y="119"/>
                  </a:cubicBezTo>
                  <a:moveTo>
                    <a:pt x="134" y="87"/>
                  </a:moveTo>
                  <a:cubicBezTo>
                    <a:pt x="133" y="88"/>
                    <a:pt x="130" y="91"/>
                    <a:pt x="128" y="94"/>
                  </a:cubicBezTo>
                  <a:cubicBezTo>
                    <a:pt x="122" y="99"/>
                    <a:pt x="114" y="108"/>
                    <a:pt x="110" y="112"/>
                  </a:cubicBezTo>
                  <a:cubicBezTo>
                    <a:pt x="64" y="66"/>
                    <a:pt x="64" y="66"/>
                    <a:pt x="64" y="66"/>
                  </a:cubicBezTo>
                  <a:cubicBezTo>
                    <a:pt x="68" y="62"/>
                    <a:pt x="77" y="54"/>
                    <a:pt x="82" y="49"/>
                  </a:cubicBezTo>
                  <a:cubicBezTo>
                    <a:pt x="85" y="46"/>
                    <a:pt x="88" y="43"/>
                    <a:pt x="89" y="42"/>
                  </a:cubicBezTo>
                  <a:cubicBezTo>
                    <a:pt x="111" y="20"/>
                    <a:pt x="152" y="8"/>
                    <a:pt x="168" y="8"/>
                  </a:cubicBezTo>
                  <a:cubicBezTo>
                    <a:pt x="168" y="21"/>
                    <a:pt x="157" y="64"/>
                    <a:pt x="134" y="87"/>
                  </a:cubicBezTo>
                  <a:moveTo>
                    <a:pt x="31" y="98"/>
                  </a:moveTo>
                  <a:cubicBezTo>
                    <a:pt x="0" y="176"/>
                    <a:pt x="0" y="176"/>
                    <a:pt x="0" y="176"/>
                  </a:cubicBezTo>
                  <a:cubicBezTo>
                    <a:pt x="78" y="145"/>
                    <a:pt x="78" y="145"/>
                    <a:pt x="78" y="145"/>
                  </a:cubicBezTo>
                  <a:cubicBezTo>
                    <a:pt x="76" y="145"/>
                    <a:pt x="75" y="145"/>
                    <a:pt x="74" y="145"/>
                  </a:cubicBezTo>
                  <a:cubicBezTo>
                    <a:pt x="50" y="145"/>
                    <a:pt x="28" y="122"/>
                    <a:pt x="31" y="98"/>
                  </a:cubicBezTo>
                  <a:moveTo>
                    <a:pt x="14" y="162"/>
                  </a:moveTo>
                  <a:cubicBezTo>
                    <a:pt x="29" y="125"/>
                    <a:pt x="29" y="125"/>
                    <a:pt x="29" y="125"/>
                  </a:cubicBezTo>
                  <a:cubicBezTo>
                    <a:pt x="31" y="129"/>
                    <a:pt x="33" y="132"/>
                    <a:pt x="36" y="136"/>
                  </a:cubicBezTo>
                  <a:cubicBezTo>
                    <a:pt x="40" y="140"/>
                    <a:pt x="45" y="144"/>
                    <a:pt x="51" y="147"/>
                  </a:cubicBezTo>
                  <a:lnTo>
                    <a:pt x="14" y="162"/>
                  </a:lnTo>
                  <a:close/>
                  <a:moveTo>
                    <a:pt x="84" y="64"/>
                  </a:moveTo>
                  <a:cubicBezTo>
                    <a:pt x="82" y="64"/>
                    <a:pt x="80" y="66"/>
                    <a:pt x="80" y="68"/>
                  </a:cubicBezTo>
                  <a:cubicBezTo>
                    <a:pt x="80" y="70"/>
                    <a:pt x="82" y="72"/>
                    <a:pt x="84" y="72"/>
                  </a:cubicBezTo>
                  <a:cubicBezTo>
                    <a:pt x="86" y="72"/>
                    <a:pt x="88" y="70"/>
                    <a:pt x="88" y="68"/>
                  </a:cubicBezTo>
                  <a:cubicBezTo>
                    <a:pt x="88" y="66"/>
                    <a:pt x="86" y="64"/>
                    <a:pt x="84" y="64"/>
                  </a:cubicBezTo>
                  <a:moveTo>
                    <a:pt x="108" y="96"/>
                  </a:moveTo>
                  <a:cubicBezTo>
                    <a:pt x="110" y="96"/>
                    <a:pt x="112" y="94"/>
                    <a:pt x="112" y="92"/>
                  </a:cubicBezTo>
                  <a:cubicBezTo>
                    <a:pt x="112" y="90"/>
                    <a:pt x="110" y="88"/>
                    <a:pt x="108" y="88"/>
                  </a:cubicBezTo>
                  <a:cubicBezTo>
                    <a:pt x="106" y="88"/>
                    <a:pt x="104" y="90"/>
                    <a:pt x="104" y="92"/>
                  </a:cubicBezTo>
                  <a:cubicBezTo>
                    <a:pt x="104" y="94"/>
                    <a:pt x="106" y="96"/>
                    <a:pt x="108" y="96"/>
                  </a:cubicBezTo>
                  <a:moveTo>
                    <a:pt x="132" y="56"/>
                  </a:moveTo>
                  <a:cubicBezTo>
                    <a:pt x="139" y="56"/>
                    <a:pt x="144" y="51"/>
                    <a:pt x="144" y="44"/>
                  </a:cubicBezTo>
                  <a:cubicBezTo>
                    <a:pt x="144" y="37"/>
                    <a:pt x="139" y="32"/>
                    <a:pt x="132" y="32"/>
                  </a:cubicBezTo>
                  <a:cubicBezTo>
                    <a:pt x="125" y="32"/>
                    <a:pt x="120" y="37"/>
                    <a:pt x="120" y="44"/>
                  </a:cubicBezTo>
                  <a:cubicBezTo>
                    <a:pt x="120" y="51"/>
                    <a:pt x="125" y="56"/>
                    <a:pt x="132" y="56"/>
                  </a:cubicBezTo>
                  <a:moveTo>
                    <a:pt x="132" y="40"/>
                  </a:moveTo>
                  <a:cubicBezTo>
                    <a:pt x="134" y="40"/>
                    <a:pt x="136" y="42"/>
                    <a:pt x="136" y="44"/>
                  </a:cubicBezTo>
                  <a:cubicBezTo>
                    <a:pt x="136" y="46"/>
                    <a:pt x="134" y="48"/>
                    <a:pt x="132" y="48"/>
                  </a:cubicBezTo>
                  <a:cubicBezTo>
                    <a:pt x="130" y="48"/>
                    <a:pt x="128" y="46"/>
                    <a:pt x="128" y="44"/>
                  </a:cubicBezTo>
                  <a:cubicBezTo>
                    <a:pt x="128" y="42"/>
                    <a:pt x="130" y="40"/>
                    <a:pt x="132" y="40"/>
                  </a:cubicBezTo>
                  <a:moveTo>
                    <a:pt x="96" y="84"/>
                  </a:moveTo>
                  <a:cubicBezTo>
                    <a:pt x="98" y="84"/>
                    <a:pt x="100" y="82"/>
                    <a:pt x="100" y="80"/>
                  </a:cubicBezTo>
                  <a:cubicBezTo>
                    <a:pt x="100" y="78"/>
                    <a:pt x="98" y="76"/>
                    <a:pt x="96" y="76"/>
                  </a:cubicBezTo>
                  <a:cubicBezTo>
                    <a:pt x="94" y="76"/>
                    <a:pt x="92" y="78"/>
                    <a:pt x="92" y="80"/>
                  </a:cubicBezTo>
                  <a:cubicBezTo>
                    <a:pt x="92" y="82"/>
                    <a:pt x="94" y="84"/>
                    <a:pt x="96" y="8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uk-UA"/>
            </a:p>
          </p:txBody>
        </p:sp>
      </p:grpSp>
      <p:grpSp>
        <p:nvGrpSpPr>
          <p:cNvPr id="5" name="Group 4"/>
          <p:cNvGrpSpPr/>
          <p:nvPr/>
        </p:nvGrpSpPr>
        <p:grpSpPr>
          <a:xfrm>
            <a:off x="2590800" y="4991100"/>
            <a:ext cx="5638800" cy="1359120"/>
            <a:chOff x="2590800" y="5067300"/>
            <a:chExt cx="5638800" cy="1359120"/>
          </a:xfrm>
        </p:grpSpPr>
        <p:sp>
          <p:nvSpPr>
            <p:cNvPr id="10" name="TextBox 9"/>
            <p:cNvSpPr txBox="1"/>
            <p:nvPr/>
          </p:nvSpPr>
          <p:spPr>
            <a:xfrm>
              <a:off x="2590800" y="5780089"/>
              <a:ext cx="5638800" cy="646331"/>
            </a:xfrm>
            <a:prstGeom prst="rect">
              <a:avLst/>
            </a:prstGeom>
            <a:noFill/>
          </p:spPr>
          <p:txBody>
            <a:bodyPr wrap="square" rtlCol="0">
              <a:spAutoFit/>
            </a:bodyPr>
            <a:lstStyle/>
            <a:p>
              <a:pPr algn="ctr"/>
              <a:r>
                <a:rPr lang="hr-HR" sz="3600" dirty="0" smtClean="0">
                  <a:solidFill>
                    <a:schemeClr val="accent1"/>
                  </a:solidFill>
                  <a:latin typeface="Segoe UI" panose="020B0502040204020203" pitchFamily="34" charset="0"/>
                  <a:cs typeface="Segoe UI" panose="020B0502040204020203" pitchFamily="34" charset="0"/>
                </a:rPr>
                <a:t>razlozi uvođenja</a:t>
              </a:r>
              <a:endParaRPr lang="uk-UA" sz="3600" dirty="0">
                <a:solidFill>
                  <a:schemeClr val="accent1"/>
                </a:solidFill>
                <a:latin typeface="Segoe UI" panose="020B0502040204020203" pitchFamily="34" charset="0"/>
                <a:cs typeface="Segoe UI" panose="020B0502040204020203" pitchFamily="34" charset="0"/>
              </a:endParaRPr>
            </a:p>
          </p:txBody>
        </p:sp>
        <p:sp>
          <p:nvSpPr>
            <p:cNvPr id="34" name="Freeform 71"/>
            <p:cNvSpPr>
              <a:spLocks noEditPoints="1"/>
            </p:cNvSpPr>
            <p:nvPr/>
          </p:nvSpPr>
          <p:spPr bwMode="auto">
            <a:xfrm>
              <a:off x="4838962" y="5067300"/>
              <a:ext cx="723638" cy="647142"/>
            </a:xfrm>
            <a:custGeom>
              <a:avLst/>
              <a:gdLst>
                <a:gd name="T0" fmla="*/ 76 w 176"/>
                <a:gd name="T1" fmla="*/ 132 h 176"/>
                <a:gd name="T2" fmla="*/ 76 w 176"/>
                <a:gd name="T3" fmla="*/ 140 h 176"/>
                <a:gd name="T4" fmla="*/ 152 w 176"/>
                <a:gd name="T5" fmla="*/ 136 h 176"/>
                <a:gd name="T6" fmla="*/ 40 w 176"/>
                <a:gd name="T7" fmla="*/ 24 h 176"/>
                <a:gd name="T8" fmla="*/ 24 w 176"/>
                <a:gd name="T9" fmla="*/ 36 h 176"/>
                <a:gd name="T10" fmla="*/ 29 w 176"/>
                <a:gd name="T11" fmla="*/ 56 h 176"/>
                <a:gd name="T12" fmla="*/ 51 w 176"/>
                <a:gd name="T13" fmla="*/ 56 h 176"/>
                <a:gd name="T14" fmla="*/ 56 w 176"/>
                <a:gd name="T15" fmla="*/ 36 h 176"/>
                <a:gd name="T16" fmla="*/ 40 w 176"/>
                <a:gd name="T17" fmla="*/ 24 h 176"/>
                <a:gd name="T18" fmla="*/ 36 w 176"/>
                <a:gd name="T19" fmla="*/ 84 h 176"/>
                <a:gd name="T20" fmla="*/ 33 w 176"/>
                <a:gd name="T21" fmla="*/ 91 h 176"/>
                <a:gd name="T22" fmla="*/ 40 w 176"/>
                <a:gd name="T23" fmla="*/ 96 h 176"/>
                <a:gd name="T24" fmla="*/ 47 w 176"/>
                <a:gd name="T25" fmla="*/ 91 h 176"/>
                <a:gd name="T26" fmla="*/ 44 w 176"/>
                <a:gd name="T27" fmla="*/ 84 h 176"/>
                <a:gd name="T28" fmla="*/ 44 w 176"/>
                <a:gd name="T29" fmla="*/ 132 h 176"/>
                <a:gd name="T30" fmla="*/ 36 w 176"/>
                <a:gd name="T31" fmla="*/ 132 h 176"/>
                <a:gd name="T32" fmla="*/ 33 w 176"/>
                <a:gd name="T33" fmla="*/ 139 h 176"/>
                <a:gd name="T34" fmla="*/ 40 w 176"/>
                <a:gd name="T35" fmla="*/ 144 h 176"/>
                <a:gd name="T36" fmla="*/ 47 w 176"/>
                <a:gd name="T37" fmla="*/ 139 h 176"/>
                <a:gd name="T38" fmla="*/ 44 w 176"/>
                <a:gd name="T39" fmla="*/ 132 h 176"/>
                <a:gd name="T40" fmla="*/ 76 w 176"/>
                <a:gd name="T41" fmla="*/ 84 h 176"/>
                <a:gd name="T42" fmla="*/ 76 w 176"/>
                <a:gd name="T43" fmla="*/ 92 h 176"/>
                <a:gd name="T44" fmla="*/ 152 w 176"/>
                <a:gd name="T45" fmla="*/ 88 h 176"/>
                <a:gd name="T46" fmla="*/ 160 w 176"/>
                <a:gd name="T47" fmla="*/ 0 h 176"/>
                <a:gd name="T48" fmla="*/ 0 w 176"/>
                <a:gd name="T49" fmla="*/ 16 h 176"/>
                <a:gd name="T50" fmla="*/ 16 w 176"/>
                <a:gd name="T51" fmla="*/ 176 h 176"/>
                <a:gd name="T52" fmla="*/ 176 w 176"/>
                <a:gd name="T53" fmla="*/ 160 h 176"/>
                <a:gd name="T54" fmla="*/ 160 w 176"/>
                <a:gd name="T55" fmla="*/ 0 h 176"/>
                <a:gd name="T56" fmla="*/ 160 w 176"/>
                <a:gd name="T57" fmla="*/ 168 h 176"/>
                <a:gd name="T58" fmla="*/ 8 w 176"/>
                <a:gd name="T59" fmla="*/ 160 h 176"/>
                <a:gd name="T60" fmla="*/ 16 w 176"/>
                <a:gd name="T61" fmla="*/ 8 h 176"/>
                <a:gd name="T62" fmla="*/ 168 w 176"/>
                <a:gd name="T63" fmla="*/ 16 h 176"/>
                <a:gd name="T64" fmla="*/ 148 w 176"/>
                <a:gd name="T65" fmla="*/ 36 h 176"/>
                <a:gd name="T66" fmla="*/ 72 w 176"/>
                <a:gd name="T67" fmla="*/ 40 h 176"/>
                <a:gd name="T68" fmla="*/ 148 w 176"/>
                <a:gd name="T69" fmla="*/ 44 h 176"/>
                <a:gd name="T70" fmla="*/ 148 w 176"/>
                <a:gd name="T71" fmla="*/ 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76">
                  <a:moveTo>
                    <a:pt x="148" y="132"/>
                  </a:moveTo>
                  <a:cubicBezTo>
                    <a:pt x="76" y="132"/>
                    <a:pt x="76" y="132"/>
                    <a:pt x="76" y="132"/>
                  </a:cubicBezTo>
                  <a:cubicBezTo>
                    <a:pt x="74" y="132"/>
                    <a:pt x="72" y="134"/>
                    <a:pt x="72" y="136"/>
                  </a:cubicBezTo>
                  <a:cubicBezTo>
                    <a:pt x="72" y="138"/>
                    <a:pt x="74" y="140"/>
                    <a:pt x="76" y="140"/>
                  </a:cubicBezTo>
                  <a:cubicBezTo>
                    <a:pt x="148" y="140"/>
                    <a:pt x="148" y="140"/>
                    <a:pt x="148" y="140"/>
                  </a:cubicBezTo>
                  <a:cubicBezTo>
                    <a:pt x="150" y="140"/>
                    <a:pt x="152" y="138"/>
                    <a:pt x="152" y="136"/>
                  </a:cubicBezTo>
                  <a:cubicBezTo>
                    <a:pt x="152" y="134"/>
                    <a:pt x="150" y="132"/>
                    <a:pt x="148" y="132"/>
                  </a:cubicBezTo>
                  <a:moveTo>
                    <a:pt x="40" y="24"/>
                  </a:moveTo>
                  <a:cubicBezTo>
                    <a:pt x="36" y="36"/>
                    <a:pt x="36" y="36"/>
                    <a:pt x="36" y="36"/>
                  </a:cubicBezTo>
                  <a:cubicBezTo>
                    <a:pt x="24" y="36"/>
                    <a:pt x="24" y="36"/>
                    <a:pt x="24" y="36"/>
                  </a:cubicBezTo>
                  <a:cubicBezTo>
                    <a:pt x="33" y="43"/>
                    <a:pt x="33" y="43"/>
                    <a:pt x="33" y="43"/>
                  </a:cubicBezTo>
                  <a:cubicBezTo>
                    <a:pt x="29" y="56"/>
                    <a:pt x="29" y="56"/>
                    <a:pt x="29" y="56"/>
                  </a:cubicBezTo>
                  <a:cubicBezTo>
                    <a:pt x="40" y="48"/>
                    <a:pt x="40" y="48"/>
                    <a:pt x="40" y="48"/>
                  </a:cubicBezTo>
                  <a:cubicBezTo>
                    <a:pt x="51" y="56"/>
                    <a:pt x="51" y="56"/>
                    <a:pt x="51" y="56"/>
                  </a:cubicBezTo>
                  <a:cubicBezTo>
                    <a:pt x="47" y="43"/>
                    <a:pt x="47" y="43"/>
                    <a:pt x="47" y="43"/>
                  </a:cubicBezTo>
                  <a:cubicBezTo>
                    <a:pt x="56" y="36"/>
                    <a:pt x="56" y="36"/>
                    <a:pt x="56" y="36"/>
                  </a:cubicBezTo>
                  <a:cubicBezTo>
                    <a:pt x="44" y="36"/>
                    <a:pt x="44" y="36"/>
                    <a:pt x="44" y="36"/>
                  </a:cubicBezTo>
                  <a:lnTo>
                    <a:pt x="40" y="24"/>
                  </a:lnTo>
                  <a:close/>
                  <a:moveTo>
                    <a:pt x="40" y="72"/>
                  </a:moveTo>
                  <a:cubicBezTo>
                    <a:pt x="36" y="84"/>
                    <a:pt x="36" y="84"/>
                    <a:pt x="36" y="84"/>
                  </a:cubicBezTo>
                  <a:cubicBezTo>
                    <a:pt x="24" y="84"/>
                    <a:pt x="24" y="84"/>
                    <a:pt x="24" y="84"/>
                  </a:cubicBezTo>
                  <a:cubicBezTo>
                    <a:pt x="33" y="91"/>
                    <a:pt x="33" y="91"/>
                    <a:pt x="33" y="91"/>
                  </a:cubicBezTo>
                  <a:cubicBezTo>
                    <a:pt x="29" y="104"/>
                    <a:pt x="29" y="104"/>
                    <a:pt x="29" y="104"/>
                  </a:cubicBezTo>
                  <a:cubicBezTo>
                    <a:pt x="40" y="96"/>
                    <a:pt x="40" y="96"/>
                    <a:pt x="40" y="96"/>
                  </a:cubicBezTo>
                  <a:cubicBezTo>
                    <a:pt x="51" y="104"/>
                    <a:pt x="51" y="104"/>
                    <a:pt x="51" y="104"/>
                  </a:cubicBezTo>
                  <a:cubicBezTo>
                    <a:pt x="47" y="91"/>
                    <a:pt x="47" y="91"/>
                    <a:pt x="47" y="91"/>
                  </a:cubicBezTo>
                  <a:cubicBezTo>
                    <a:pt x="56" y="84"/>
                    <a:pt x="56" y="84"/>
                    <a:pt x="56" y="84"/>
                  </a:cubicBezTo>
                  <a:cubicBezTo>
                    <a:pt x="44" y="84"/>
                    <a:pt x="44" y="84"/>
                    <a:pt x="44" y="84"/>
                  </a:cubicBezTo>
                  <a:lnTo>
                    <a:pt x="40" y="72"/>
                  </a:lnTo>
                  <a:close/>
                  <a:moveTo>
                    <a:pt x="44" y="132"/>
                  </a:moveTo>
                  <a:cubicBezTo>
                    <a:pt x="40" y="120"/>
                    <a:pt x="40" y="120"/>
                    <a:pt x="40" y="120"/>
                  </a:cubicBezTo>
                  <a:cubicBezTo>
                    <a:pt x="36" y="132"/>
                    <a:pt x="36" y="132"/>
                    <a:pt x="36" y="132"/>
                  </a:cubicBezTo>
                  <a:cubicBezTo>
                    <a:pt x="24" y="132"/>
                    <a:pt x="24" y="132"/>
                    <a:pt x="24" y="132"/>
                  </a:cubicBezTo>
                  <a:cubicBezTo>
                    <a:pt x="33" y="139"/>
                    <a:pt x="33" y="139"/>
                    <a:pt x="33" y="139"/>
                  </a:cubicBezTo>
                  <a:cubicBezTo>
                    <a:pt x="29" y="152"/>
                    <a:pt x="29" y="152"/>
                    <a:pt x="29" y="152"/>
                  </a:cubicBezTo>
                  <a:cubicBezTo>
                    <a:pt x="40" y="144"/>
                    <a:pt x="40" y="144"/>
                    <a:pt x="40" y="144"/>
                  </a:cubicBezTo>
                  <a:cubicBezTo>
                    <a:pt x="51" y="152"/>
                    <a:pt x="51" y="152"/>
                    <a:pt x="51" y="152"/>
                  </a:cubicBezTo>
                  <a:cubicBezTo>
                    <a:pt x="47" y="139"/>
                    <a:pt x="47" y="139"/>
                    <a:pt x="47" y="139"/>
                  </a:cubicBezTo>
                  <a:cubicBezTo>
                    <a:pt x="56" y="132"/>
                    <a:pt x="56" y="132"/>
                    <a:pt x="56" y="132"/>
                  </a:cubicBezTo>
                  <a:lnTo>
                    <a:pt x="44" y="132"/>
                  </a:lnTo>
                  <a:close/>
                  <a:moveTo>
                    <a:pt x="148" y="84"/>
                  </a:moveTo>
                  <a:cubicBezTo>
                    <a:pt x="76" y="84"/>
                    <a:pt x="76" y="84"/>
                    <a:pt x="76" y="84"/>
                  </a:cubicBezTo>
                  <a:cubicBezTo>
                    <a:pt x="74" y="84"/>
                    <a:pt x="72" y="86"/>
                    <a:pt x="72" y="88"/>
                  </a:cubicBezTo>
                  <a:cubicBezTo>
                    <a:pt x="72" y="90"/>
                    <a:pt x="74" y="92"/>
                    <a:pt x="76" y="92"/>
                  </a:cubicBezTo>
                  <a:cubicBezTo>
                    <a:pt x="148" y="92"/>
                    <a:pt x="148" y="92"/>
                    <a:pt x="148" y="92"/>
                  </a:cubicBezTo>
                  <a:cubicBezTo>
                    <a:pt x="150" y="92"/>
                    <a:pt x="152" y="90"/>
                    <a:pt x="152" y="88"/>
                  </a:cubicBezTo>
                  <a:cubicBezTo>
                    <a:pt x="152" y="86"/>
                    <a:pt x="150" y="84"/>
                    <a:pt x="148" y="84"/>
                  </a:cubicBezTo>
                  <a:moveTo>
                    <a:pt x="160" y="0"/>
                  </a:moveTo>
                  <a:cubicBezTo>
                    <a:pt x="16" y="0"/>
                    <a:pt x="16" y="0"/>
                    <a:pt x="16" y="0"/>
                  </a:cubicBezTo>
                  <a:cubicBezTo>
                    <a:pt x="7" y="0"/>
                    <a:pt x="0" y="7"/>
                    <a:pt x="0" y="16"/>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16"/>
                    <a:pt x="176" y="16"/>
                    <a:pt x="176" y="16"/>
                  </a:cubicBezTo>
                  <a:cubicBezTo>
                    <a:pt x="176" y="7"/>
                    <a:pt x="169" y="0"/>
                    <a:pt x="160" y="0"/>
                  </a:cubicBezTo>
                  <a:moveTo>
                    <a:pt x="168" y="160"/>
                  </a:moveTo>
                  <a:cubicBezTo>
                    <a:pt x="168" y="164"/>
                    <a:pt x="164" y="168"/>
                    <a:pt x="160" y="168"/>
                  </a:cubicBezTo>
                  <a:cubicBezTo>
                    <a:pt x="16" y="168"/>
                    <a:pt x="16" y="168"/>
                    <a:pt x="16" y="168"/>
                  </a:cubicBezTo>
                  <a:cubicBezTo>
                    <a:pt x="12" y="168"/>
                    <a:pt x="8" y="164"/>
                    <a:pt x="8" y="160"/>
                  </a:cubicBezTo>
                  <a:cubicBezTo>
                    <a:pt x="8" y="16"/>
                    <a:pt x="8" y="16"/>
                    <a:pt x="8" y="16"/>
                  </a:cubicBezTo>
                  <a:cubicBezTo>
                    <a:pt x="8" y="12"/>
                    <a:pt x="12" y="8"/>
                    <a:pt x="16" y="8"/>
                  </a:cubicBezTo>
                  <a:cubicBezTo>
                    <a:pt x="160" y="8"/>
                    <a:pt x="160" y="8"/>
                    <a:pt x="160" y="8"/>
                  </a:cubicBezTo>
                  <a:cubicBezTo>
                    <a:pt x="164" y="8"/>
                    <a:pt x="168" y="12"/>
                    <a:pt x="168" y="16"/>
                  </a:cubicBezTo>
                  <a:lnTo>
                    <a:pt x="168" y="160"/>
                  </a:lnTo>
                  <a:close/>
                  <a:moveTo>
                    <a:pt x="148" y="36"/>
                  </a:moveTo>
                  <a:cubicBezTo>
                    <a:pt x="76" y="36"/>
                    <a:pt x="76" y="36"/>
                    <a:pt x="76" y="36"/>
                  </a:cubicBezTo>
                  <a:cubicBezTo>
                    <a:pt x="74" y="36"/>
                    <a:pt x="72" y="38"/>
                    <a:pt x="72" y="40"/>
                  </a:cubicBezTo>
                  <a:cubicBezTo>
                    <a:pt x="72" y="42"/>
                    <a:pt x="74" y="44"/>
                    <a:pt x="76" y="44"/>
                  </a:cubicBezTo>
                  <a:cubicBezTo>
                    <a:pt x="148" y="44"/>
                    <a:pt x="148" y="44"/>
                    <a:pt x="148" y="44"/>
                  </a:cubicBezTo>
                  <a:cubicBezTo>
                    <a:pt x="150" y="44"/>
                    <a:pt x="152" y="42"/>
                    <a:pt x="152" y="40"/>
                  </a:cubicBezTo>
                  <a:cubicBezTo>
                    <a:pt x="152" y="38"/>
                    <a:pt x="150" y="36"/>
                    <a:pt x="148" y="3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sp>
        <p:nvSpPr>
          <p:cNvPr id="35" name="TextBox 34"/>
          <p:cNvSpPr txBox="1"/>
          <p:nvPr/>
        </p:nvSpPr>
        <p:spPr>
          <a:xfrm>
            <a:off x="1471558" y="6549715"/>
            <a:ext cx="7237358" cy="2677656"/>
          </a:xfrm>
          <a:prstGeom prst="rect">
            <a:avLst/>
          </a:prstGeom>
          <a:noFill/>
        </p:spPr>
        <p:txBody>
          <a:bodyPr wrap="square" rtlCol="0">
            <a:spAutoFit/>
          </a:bodyPr>
          <a:lstStyle/>
          <a:p>
            <a:pPr indent="-342900">
              <a:buClr>
                <a:schemeClr val="accent1"/>
              </a:buClr>
              <a:buFont typeface="Courier New" panose="02070309020205020404" pitchFamily="49" charset="0"/>
              <a:buChar char="o"/>
            </a:pPr>
            <a:r>
              <a:rPr lang="en-US" sz="2800" dirty="0" err="1">
                <a:latin typeface="Segoe UI" panose="020B0502040204020203" pitchFamily="34" charset="0"/>
                <a:cs typeface="Segoe UI" panose="020B0502040204020203" pitchFamily="34" charset="0"/>
              </a:rPr>
              <a:t>multiplatformsko</a:t>
            </a:r>
            <a:r>
              <a:rPr lang="en-US" sz="2800" dirty="0">
                <a:latin typeface="Segoe UI" panose="020B0502040204020203" pitchFamily="34" charset="0"/>
                <a:cs typeface="Segoe UI" panose="020B0502040204020203" pitchFamily="34" charset="0"/>
              </a:rPr>
              <a:t> </a:t>
            </a:r>
            <a:r>
              <a:rPr lang="en-US" sz="2800" dirty="0" err="1" smtClean="0">
                <a:latin typeface="Segoe UI" panose="020B0502040204020203" pitchFamily="34" charset="0"/>
                <a:cs typeface="Segoe UI" panose="020B0502040204020203" pitchFamily="34" charset="0"/>
              </a:rPr>
              <a:t>izvršavanje</a:t>
            </a:r>
            <a:endParaRPr lang="en-US" sz="2800" dirty="0">
              <a:latin typeface="Segoe UI" panose="020B0502040204020203" pitchFamily="34" charset="0"/>
              <a:cs typeface="Segoe UI" panose="020B0502040204020203" pitchFamily="34" charset="0"/>
            </a:endParaRPr>
          </a:p>
          <a:p>
            <a:pPr indent="-342900">
              <a:buClr>
                <a:schemeClr val="accent1"/>
              </a:buClr>
              <a:buFont typeface="Courier New" panose="02070309020205020404" pitchFamily="49" charset="0"/>
              <a:buChar char="o"/>
            </a:pPr>
            <a:r>
              <a:rPr lang="en-US" sz="2800" dirty="0" err="1" smtClean="0">
                <a:latin typeface="Segoe UI" panose="020B0502040204020203" pitchFamily="34" charset="0"/>
                <a:cs typeface="Segoe UI" panose="020B0502040204020203" pitchFamily="34" charset="0"/>
              </a:rPr>
              <a:t>interoperabilnost</a:t>
            </a:r>
            <a:endParaRPr lang="en-US" sz="2800" dirty="0">
              <a:latin typeface="Segoe UI" panose="020B0502040204020203" pitchFamily="34" charset="0"/>
              <a:cs typeface="Segoe UI" panose="020B0502040204020203" pitchFamily="34" charset="0"/>
            </a:endParaRPr>
          </a:p>
          <a:p>
            <a:pPr indent="-342900">
              <a:buClr>
                <a:schemeClr val="accent1"/>
              </a:buClr>
              <a:buFont typeface="Courier New" panose="02070309020205020404" pitchFamily="49" charset="0"/>
              <a:buChar char="o"/>
            </a:pPr>
            <a:r>
              <a:rPr lang="en-US" sz="2800" dirty="0" err="1" smtClean="0">
                <a:latin typeface="Segoe UI" panose="020B0502040204020203" pitchFamily="34" charset="0"/>
                <a:cs typeface="Segoe UI" panose="020B0502040204020203" pitchFamily="34" charset="0"/>
              </a:rPr>
              <a:t>modularnost</a:t>
            </a:r>
            <a:endParaRPr lang="hr-HR" sz="2800" dirty="0" smtClean="0">
              <a:latin typeface="Segoe UI" panose="020B0502040204020203" pitchFamily="34" charset="0"/>
              <a:cs typeface="Segoe UI" panose="020B0502040204020203" pitchFamily="34" charset="0"/>
            </a:endParaRPr>
          </a:p>
          <a:p>
            <a:pPr indent="-342900">
              <a:buClr>
                <a:schemeClr val="accent1"/>
              </a:buClr>
              <a:buFont typeface="Courier New" panose="02070309020205020404" pitchFamily="49" charset="0"/>
              <a:buChar char="o"/>
            </a:pPr>
            <a:r>
              <a:rPr lang="en-US" sz="2800" dirty="0" smtClean="0">
                <a:latin typeface="Segoe UI" panose="020B0502040204020203" pitchFamily="34" charset="0"/>
                <a:cs typeface="Segoe UI" panose="020B0502040204020203" pitchFamily="34" charset="0"/>
              </a:rPr>
              <a:t>non-vendor lock</a:t>
            </a:r>
            <a:endParaRPr lang="en-US" sz="2800" dirty="0">
              <a:latin typeface="Segoe UI" panose="020B0502040204020203" pitchFamily="34" charset="0"/>
              <a:cs typeface="Segoe UI" panose="020B0502040204020203" pitchFamily="34" charset="0"/>
            </a:endParaRPr>
          </a:p>
          <a:p>
            <a:pPr indent="-342900">
              <a:buClr>
                <a:schemeClr val="accent1"/>
              </a:buClr>
              <a:buFont typeface="Courier New" panose="02070309020205020404" pitchFamily="49" charset="0"/>
              <a:buChar char="o"/>
            </a:pPr>
            <a:r>
              <a:rPr lang="en-US" sz="2800" dirty="0" err="1">
                <a:latin typeface="Segoe UI" panose="020B0502040204020203" pitchFamily="34" charset="0"/>
                <a:cs typeface="Segoe UI" panose="020B0502040204020203" pitchFamily="34" charset="0"/>
              </a:rPr>
              <a:t>veliki</a:t>
            </a:r>
            <a:r>
              <a:rPr lang="en-US" sz="2800" dirty="0">
                <a:latin typeface="Segoe UI" panose="020B0502040204020203" pitchFamily="34" charset="0"/>
                <a:cs typeface="Segoe UI" panose="020B0502040204020203" pitchFamily="34" charset="0"/>
              </a:rPr>
              <a:t> </a:t>
            </a:r>
            <a:r>
              <a:rPr lang="en-US" sz="2800" dirty="0" smtClean="0">
                <a:latin typeface="Segoe UI" panose="020B0502040204020203" pitchFamily="34" charset="0"/>
                <a:cs typeface="Segoe UI" panose="020B0502040204020203" pitchFamily="34" charset="0"/>
              </a:rPr>
              <a:t>community</a:t>
            </a:r>
            <a:endParaRPr lang="hr-HR" sz="2800" dirty="0" smtClean="0">
              <a:latin typeface="Segoe UI" panose="020B0502040204020203" pitchFamily="34" charset="0"/>
              <a:cs typeface="Segoe UI" panose="020B0502040204020203" pitchFamily="34" charset="0"/>
            </a:endParaRPr>
          </a:p>
          <a:p>
            <a:pPr indent="-342900">
              <a:buClr>
                <a:schemeClr val="accent1"/>
              </a:buClr>
              <a:buFont typeface="Courier New" panose="02070309020205020404" pitchFamily="49" charset="0"/>
              <a:buChar char="o"/>
            </a:pPr>
            <a:r>
              <a:rPr lang="hr-HR" sz="2800" dirty="0" smtClean="0">
                <a:latin typeface="Segoe UI" panose="020B0502040204020203" pitchFamily="34" charset="0"/>
                <a:cs typeface="Segoe UI" panose="020B0502040204020203" pitchFamily="34" charset="0"/>
              </a:rPr>
              <a:t>Internet tehnologije i web preglednici</a:t>
            </a:r>
            <a:endParaRPr lang="uk-UA" sz="2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5757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571411"/>
            <a:ext cx="6863983" cy="1338828"/>
          </a:xfrm>
        </p:spPr>
        <p:txBody>
          <a:bodyPr/>
          <a:lstStyle/>
          <a:p>
            <a:r>
              <a:rPr lang="hr-HR" dirty="0">
                <a:latin typeface="Segoe UI" panose="020B0502040204020203" pitchFamily="34" charset="0"/>
                <a:cs typeface="Segoe UI" panose="020B0502040204020203" pitchFamily="34" charset="0"/>
              </a:rPr>
              <a:t>Java razvoj</a:t>
            </a:r>
            <a:r>
              <a:rPr lang="en-US" dirty="0">
                <a:latin typeface="Segoe UI" panose="020B0502040204020203" pitchFamily="34" charset="0"/>
                <a:cs typeface="Segoe UI" panose="020B0502040204020203" pitchFamily="34" charset="0"/>
              </a:rPr>
              <a:t/>
            </a:r>
            <a:br>
              <a:rPr lang="en-US" dirty="0">
                <a:latin typeface="Segoe UI" panose="020B0502040204020203" pitchFamily="34" charset="0"/>
                <a:cs typeface="Segoe UI" panose="020B0502040204020203" pitchFamily="34" charset="0"/>
              </a:rPr>
            </a:br>
            <a:r>
              <a:rPr lang="hr-HR" dirty="0" err="1">
                <a:solidFill>
                  <a:schemeClr val="accent1"/>
                </a:solidFill>
                <a:latin typeface="Segoe UI" panose="020B0502040204020203" pitchFamily="34" charset="0"/>
                <a:cs typeface="Segoe UI" panose="020B0502040204020203" pitchFamily="34" charset="0"/>
              </a:rPr>
              <a:t>open</a:t>
            </a:r>
            <a:r>
              <a:rPr lang="hr-HR" dirty="0">
                <a:solidFill>
                  <a:schemeClr val="accent1"/>
                </a:solidFill>
                <a:latin typeface="Segoe UI" panose="020B0502040204020203" pitchFamily="34" charset="0"/>
                <a:cs typeface="Segoe UI" panose="020B0502040204020203" pitchFamily="34" charset="0"/>
              </a:rPr>
              <a:t> </a:t>
            </a:r>
            <a:r>
              <a:rPr lang="hr-HR" dirty="0" err="1">
                <a:solidFill>
                  <a:schemeClr val="accent1"/>
                </a:solidFill>
                <a:latin typeface="Segoe UI" panose="020B0502040204020203" pitchFamily="34" charset="0"/>
                <a:cs typeface="Segoe UI" panose="020B0502040204020203" pitchFamily="34" charset="0"/>
              </a:rPr>
              <a:t>source</a:t>
            </a:r>
            <a:r>
              <a:rPr lang="hr-HR" dirty="0">
                <a:solidFill>
                  <a:schemeClr val="accent1"/>
                </a:solidFill>
                <a:latin typeface="Segoe UI" panose="020B0502040204020203" pitchFamily="34" charset="0"/>
                <a:cs typeface="Segoe UI" panose="020B0502040204020203" pitchFamily="34" charset="0"/>
              </a:rPr>
              <a:t> - počeci</a:t>
            </a:r>
            <a:endParaRPr lang="hr-HR" dirty="0"/>
          </a:p>
        </p:txBody>
      </p:sp>
      <p:sp>
        <p:nvSpPr>
          <p:cNvPr id="4" name="Rectangle 3"/>
          <p:cNvSpPr/>
          <p:nvPr/>
        </p:nvSpPr>
        <p:spPr>
          <a:xfrm>
            <a:off x="6631115" y="5110857"/>
            <a:ext cx="12039600" cy="3046988"/>
          </a:xfrm>
          <a:prstGeom prst="rect">
            <a:avLst/>
          </a:prstGeom>
        </p:spPr>
        <p:txBody>
          <a:bodyPr wrap="square">
            <a:spAutoFit/>
          </a:bodyPr>
          <a:lstStyle/>
          <a:p>
            <a:r>
              <a:rPr lang="hr-HR" sz="3200" dirty="0" smtClean="0">
                <a:solidFill>
                  <a:schemeClr val="accent1"/>
                </a:solidFill>
                <a:latin typeface="Segoe UI" panose="020B0502040204020203" pitchFamily="34" charset="0"/>
                <a:cs typeface="Segoe UI" panose="020B0502040204020203" pitchFamily="34" charset="0"/>
              </a:rPr>
              <a:t>CVS </a:t>
            </a:r>
            <a:r>
              <a:rPr lang="hr-HR" sz="3200" dirty="0" smtClean="0">
                <a:solidFill>
                  <a:schemeClr val="bg1">
                    <a:lumMod val="50000"/>
                  </a:schemeClr>
                </a:solidFill>
                <a:latin typeface="Segoe UI" panose="020B0502040204020203" pitchFamily="34" charset="0"/>
                <a:cs typeface="Segoe UI" panose="020B0502040204020203" pitchFamily="34" charset="0"/>
              </a:rPr>
              <a:t>&gt;</a:t>
            </a:r>
            <a:r>
              <a:rPr lang="hr-HR" sz="3200" dirty="0" smtClean="0">
                <a:solidFill>
                  <a:schemeClr val="accent1"/>
                </a:solidFill>
                <a:latin typeface="Segoe UI" panose="020B0502040204020203" pitchFamily="34" charset="0"/>
                <a:cs typeface="Segoe UI" panose="020B0502040204020203" pitchFamily="34" charset="0"/>
              </a:rPr>
              <a:t> </a:t>
            </a:r>
            <a:r>
              <a:rPr lang="hr-HR" sz="3200" dirty="0">
                <a:solidFill>
                  <a:schemeClr val="accent1"/>
                </a:solidFill>
                <a:latin typeface="Segoe UI" panose="020B0502040204020203" pitchFamily="34" charset="0"/>
                <a:cs typeface="Segoe UI" panose="020B0502040204020203" pitchFamily="34" charset="0"/>
              </a:rPr>
              <a:t>SVN </a:t>
            </a:r>
            <a:r>
              <a:rPr lang="hr-HR" sz="3200" dirty="0" smtClean="0">
                <a:solidFill>
                  <a:schemeClr val="bg1">
                    <a:lumMod val="50000"/>
                  </a:schemeClr>
                </a:solidFill>
                <a:latin typeface="Segoe UI" panose="020B0502040204020203" pitchFamily="34" charset="0"/>
                <a:cs typeface="Segoe UI" panose="020B0502040204020203" pitchFamily="34" charset="0"/>
              </a:rPr>
              <a:t>&gt;</a:t>
            </a:r>
            <a:r>
              <a:rPr lang="hr-HR" sz="3200" dirty="0" smtClean="0">
                <a:solidFill>
                  <a:schemeClr val="accent1"/>
                </a:solidFill>
                <a:latin typeface="Segoe UI" panose="020B0502040204020203" pitchFamily="34" charset="0"/>
                <a:cs typeface="Segoe UI" panose="020B0502040204020203" pitchFamily="34" charset="0"/>
              </a:rPr>
              <a:t> </a:t>
            </a:r>
            <a:r>
              <a:rPr lang="hr-HR" sz="3200" dirty="0" err="1">
                <a:solidFill>
                  <a:schemeClr val="accent1"/>
                </a:solidFill>
                <a:latin typeface="Segoe UI" panose="020B0502040204020203" pitchFamily="34" charset="0"/>
                <a:cs typeface="Segoe UI" panose="020B0502040204020203" pitchFamily="34" charset="0"/>
              </a:rPr>
              <a:t>Git</a:t>
            </a:r>
            <a:endParaRPr lang="hr-HR" sz="3200" dirty="0">
              <a:solidFill>
                <a:schemeClr val="accent1"/>
              </a:solidFill>
              <a:latin typeface="Segoe UI" panose="020B0502040204020203" pitchFamily="34" charset="0"/>
              <a:cs typeface="Segoe UI" panose="020B0502040204020203" pitchFamily="34" charset="0"/>
            </a:endParaRPr>
          </a:p>
          <a:p>
            <a:r>
              <a:rPr lang="hr-HR" sz="3200" dirty="0" smtClean="0">
                <a:solidFill>
                  <a:schemeClr val="accent1"/>
                </a:solidFill>
                <a:latin typeface="Segoe UI" panose="020B0502040204020203" pitchFamily="34" charset="0"/>
                <a:cs typeface="Segoe UI" panose="020B0502040204020203" pitchFamily="34" charset="0"/>
              </a:rPr>
              <a:t>ručne </a:t>
            </a:r>
            <a:r>
              <a:rPr lang="hr-HR" sz="3200" dirty="0" err="1">
                <a:solidFill>
                  <a:schemeClr val="accent1"/>
                </a:solidFill>
                <a:latin typeface="Segoe UI" panose="020B0502040204020203" pitchFamily="34" charset="0"/>
                <a:cs typeface="Segoe UI" panose="020B0502040204020203" pitchFamily="34" charset="0"/>
              </a:rPr>
              <a:t>Ant</a:t>
            </a:r>
            <a:r>
              <a:rPr lang="hr-HR" sz="3200" dirty="0">
                <a:solidFill>
                  <a:schemeClr val="accent1"/>
                </a:solidFill>
                <a:latin typeface="Segoe UI" panose="020B0502040204020203" pitchFamily="34" charset="0"/>
                <a:cs typeface="Segoe UI" panose="020B0502040204020203" pitchFamily="34" charset="0"/>
              </a:rPr>
              <a:t> </a:t>
            </a:r>
            <a:r>
              <a:rPr lang="hr-HR" sz="3200" dirty="0" err="1">
                <a:solidFill>
                  <a:schemeClr val="accent1"/>
                </a:solidFill>
                <a:latin typeface="Segoe UI" panose="020B0502040204020203" pitchFamily="34" charset="0"/>
                <a:cs typeface="Segoe UI" panose="020B0502040204020203" pitchFamily="34" charset="0"/>
              </a:rPr>
              <a:t>scripte</a:t>
            </a:r>
            <a:r>
              <a:rPr lang="hr-HR" sz="3200" dirty="0">
                <a:solidFill>
                  <a:schemeClr val="accent1"/>
                </a:solidFill>
                <a:latin typeface="Segoe UI" panose="020B0502040204020203" pitchFamily="34" charset="0"/>
                <a:cs typeface="Segoe UI" panose="020B0502040204020203" pitchFamily="34" charset="0"/>
              </a:rPr>
              <a:t> </a:t>
            </a:r>
            <a:r>
              <a:rPr lang="hr-HR" sz="3200" dirty="0" smtClean="0">
                <a:solidFill>
                  <a:schemeClr val="bg1">
                    <a:lumMod val="50000"/>
                  </a:schemeClr>
                </a:solidFill>
                <a:latin typeface="Segoe UI" panose="020B0502040204020203" pitchFamily="34" charset="0"/>
                <a:cs typeface="Segoe UI" panose="020B0502040204020203" pitchFamily="34" charset="0"/>
              </a:rPr>
              <a:t>&gt;</a:t>
            </a:r>
            <a:r>
              <a:rPr lang="hr-HR" sz="3200" dirty="0" smtClean="0">
                <a:solidFill>
                  <a:schemeClr val="accent1"/>
                </a:solidFill>
                <a:latin typeface="Segoe UI" panose="020B0502040204020203" pitchFamily="34" charset="0"/>
                <a:cs typeface="Segoe UI" panose="020B0502040204020203" pitchFamily="34" charset="0"/>
              </a:rPr>
              <a:t> </a:t>
            </a:r>
            <a:r>
              <a:rPr lang="hr-HR" sz="3200" dirty="0" err="1">
                <a:solidFill>
                  <a:schemeClr val="accent1"/>
                </a:solidFill>
                <a:latin typeface="Segoe UI" panose="020B0502040204020203" pitchFamily="34" charset="0"/>
                <a:cs typeface="Segoe UI" panose="020B0502040204020203" pitchFamily="34" charset="0"/>
              </a:rPr>
              <a:t>Maven</a:t>
            </a:r>
            <a:r>
              <a:rPr lang="hr-HR" sz="3200" dirty="0">
                <a:solidFill>
                  <a:schemeClr val="accent1"/>
                </a:solidFill>
                <a:latin typeface="Segoe UI" panose="020B0502040204020203" pitchFamily="34" charset="0"/>
                <a:cs typeface="Segoe UI" panose="020B0502040204020203" pitchFamily="34" charset="0"/>
              </a:rPr>
              <a:t> / </a:t>
            </a:r>
            <a:r>
              <a:rPr lang="hr-HR" sz="3200" dirty="0" err="1">
                <a:solidFill>
                  <a:schemeClr val="accent1"/>
                </a:solidFill>
                <a:latin typeface="Segoe UI" panose="020B0502040204020203" pitchFamily="34" charset="0"/>
                <a:cs typeface="Segoe UI" panose="020B0502040204020203" pitchFamily="34" charset="0"/>
              </a:rPr>
              <a:t>Gradle</a:t>
            </a:r>
            <a:endParaRPr lang="hr-HR" sz="3200" dirty="0">
              <a:solidFill>
                <a:schemeClr val="accent1"/>
              </a:solidFill>
              <a:latin typeface="Segoe UI" panose="020B0502040204020203" pitchFamily="34" charset="0"/>
              <a:cs typeface="Segoe UI" panose="020B0502040204020203" pitchFamily="34" charset="0"/>
            </a:endParaRPr>
          </a:p>
          <a:p>
            <a:r>
              <a:rPr lang="hr-HR" sz="3200" dirty="0" err="1" smtClean="0">
                <a:solidFill>
                  <a:schemeClr val="accent1"/>
                </a:solidFill>
                <a:latin typeface="Segoe UI" panose="020B0502040204020203" pitchFamily="34" charset="0"/>
                <a:cs typeface="Segoe UI" panose="020B0502040204020203" pitchFamily="34" charset="0"/>
              </a:rPr>
              <a:t>Struts</a:t>
            </a:r>
            <a:r>
              <a:rPr lang="hr-HR" sz="3200" dirty="0" smtClean="0">
                <a:solidFill>
                  <a:schemeClr val="accent1"/>
                </a:solidFill>
                <a:latin typeface="Segoe UI" panose="020B0502040204020203" pitchFamily="34" charset="0"/>
                <a:cs typeface="Segoe UI" panose="020B0502040204020203" pitchFamily="34" charset="0"/>
              </a:rPr>
              <a:t> </a:t>
            </a:r>
            <a:r>
              <a:rPr lang="hr-HR" sz="3200" dirty="0" smtClean="0">
                <a:solidFill>
                  <a:schemeClr val="bg1">
                    <a:lumMod val="50000"/>
                  </a:schemeClr>
                </a:solidFill>
                <a:latin typeface="Segoe UI" panose="020B0502040204020203" pitchFamily="34" charset="0"/>
                <a:cs typeface="Segoe UI" panose="020B0502040204020203" pitchFamily="34" charset="0"/>
              </a:rPr>
              <a:t>&gt;</a:t>
            </a:r>
            <a:r>
              <a:rPr lang="hr-HR" sz="3200" dirty="0" smtClean="0">
                <a:solidFill>
                  <a:schemeClr val="accent1"/>
                </a:solidFill>
                <a:latin typeface="Segoe UI" panose="020B0502040204020203" pitchFamily="34" charset="0"/>
                <a:cs typeface="Segoe UI" panose="020B0502040204020203" pitchFamily="34" charset="0"/>
              </a:rPr>
              <a:t> </a:t>
            </a:r>
            <a:r>
              <a:rPr lang="hr-HR" sz="3200" dirty="0" err="1">
                <a:solidFill>
                  <a:schemeClr val="accent1"/>
                </a:solidFill>
                <a:latin typeface="Segoe UI" panose="020B0502040204020203" pitchFamily="34" charset="0"/>
                <a:cs typeface="Segoe UI" panose="020B0502040204020203" pitchFamily="34" charset="0"/>
              </a:rPr>
              <a:t>Spring</a:t>
            </a:r>
            <a:r>
              <a:rPr lang="hr-HR" sz="3200" dirty="0">
                <a:solidFill>
                  <a:schemeClr val="accent1"/>
                </a:solidFill>
                <a:latin typeface="Segoe UI" panose="020B0502040204020203" pitchFamily="34" charset="0"/>
                <a:cs typeface="Segoe UI" panose="020B0502040204020203" pitchFamily="34" charset="0"/>
              </a:rPr>
              <a:t> (MVC, </a:t>
            </a:r>
            <a:r>
              <a:rPr lang="hr-HR" sz="3200" dirty="0" err="1">
                <a:solidFill>
                  <a:schemeClr val="accent1"/>
                </a:solidFill>
                <a:latin typeface="Segoe UI" panose="020B0502040204020203" pitchFamily="34" charset="0"/>
                <a:cs typeface="Segoe UI" panose="020B0502040204020203" pitchFamily="34" charset="0"/>
              </a:rPr>
              <a:t>Integration</a:t>
            </a:r>
            <a:r>
              <a:rPr lang="hr-HR" sz="3200" dirty="0">
                <a:solidFill>
                  <a:schemeClr val="accent1"/>
                </a:solidFill>
                <a:latin typeface="Segoe UI" panose="020B0502040204020203" pitchFamily="34" charset="0"/>
                <a:cs typeface="Segoe UI" panose="020B0502040204020203" pitchFamily="34" charset="0"/>
              </a:rPr>
              <a:t>) </a:t>
            </a:r>
            <a:r>
              <a:rPr lang="hr-HR" sz="3200" dirty="0" smtClean="0">
                <a:solidFill>
                  <a:schemeClr val="bg1">
                    <a:lumMod val="50000"/>
                  </a:schemeClr>
                </a:solidFill>
                <a:latin typeface="Segoe UI" panose="020B0502040204020203" pitchFamily="34" charset="0"/>
                <a:cs typeface="Segoe UI" panose="020B0502040204020203" pitchFamily="34" charset="0"/>
              </a:rPr>
              <a:t>&gt;</a:t>
            </a:r>
            <a:r>
              <a:rPr lang="hr-HR" sz="3200" dirty="0" smtClean="0">
                <a:solidFill>
                  <a:schemeClr val="accent1"/>
                </a:solidFill>
                <a:latin typeface="Segoe UI" panose="020B0502040204020203" pitchFamily="34" charset="0"/>
                <a:cs typeface="Segoe UI" panose="020B0502040204020203" pitchFamily="34" charset="0"/>
              </a:rPr>
              <a:t> </a:t>
            </a:r>
            <a:r>
              <a:rPr lang="hr-HR" sz="3200" dirty="0" err="1">
                <a:solidFill>
                  <a:schemeClr val="accent1"/>
                </a:solidFill>
                <a:latin typeface="Segoe UI" panose="020B0502040204020203" pitchFamily="34" charset="0"/>
                <a:cs typeface="Segoe UI" panose="020B0502040204020203" pitchFamily="34" charset="0"/>
              </a:rPr>
              <a:t>Springboot</a:t>
            </a:r>
            <a:endParaRPr lang="hr-HR" sz="3200" dirty="0">
              <a:solidFill>
                <a:schemeClr val="accent1"/>
              </a:solidFill>
              <a:latin typeface="Segoe UI" panose="020B0502040204020203" pitchFamily="34" charset="0"/>
              <a:cs typeface="Segoe UI" panose="020B0502040204020203" pitchFamily="34" charset="0"/>
            </a:endParaRPr>
          </a:p>
          <a:p>
            <a:r>
              <a:rPr lang="hr-HR" sz="3200" dirty="0" smtClean="0">
                <a:solidFill>
                  <a:schemeClr val="accent1"/>
                </a:solidFill>
                <a:latin typeface="Segoe UI" panose="020B0502040204020203" pitchFamily="34" charset="0"/>
                <a:cs typeface="Segoe UI" panose="020B0502040204020203" pitchFamily="34" charset="0"/>
              </a:rPr>
              <a:t>ručni </a:t>
            </a:r>
            <a:r>
              <a:rPr lang="hr-HR" sz="3200" dirty="0" smtClean="0">
                <a:solidFill>
                  <a:schemeClr val="bg1">
                    <a:lumMod val="50000"/>
                  </a:schemeClr>
                </a:solidFill>
                <a:latin typeface="Segoe UI" panose="020B0502040204020203" pitchFamily="34" charset="0"/>
                <a:cs typeface="Segoe UI" panose="020B0502040204020203" pitchFamily="34" charset="0"/>
              </a:rPr>
              <a:t>&gt;</a:t>
            </a:r>
            <a:r>
              <a:rPr lang="hr-HR" sz="3200" dirty="0" smtClean="0">
                <a:solidFill>
                  <a:schemeClr val="accent1"/>
                </a:solidFill>
                <a:latin typeface="Segoe UI" panose="020B0502040204020203" pitchFamily="34" charset="0"/>
                <a:cs typeface="Segoe UI" panose="020B0502040204020203" pitchFamily="34" charset="0"/>
              </a:rPr>
              <a:t> </a:t>
            </a:r>
            <a:r>
              <a:rPr lang="hr-HR" sz="3200" dirty="0">
                <a:solidFill>
                  <a:schemeClr val="accent1"/>
                </a:solidFill>
                <a:latin typeface="Segoe UI" panose="020B0502040204020203" pitchFamily="34" charset="0"/>
                <a:cs typeface="Segoe UI" panose="020B0502040204020203" pitchFamily="34" charset="0"/>
              </a:rPr>
              <a:t>automatizirani </a:t>
            </a:r>
            <a:r>
              <a:rPr lang="hr-HR" sz="3200" dirty="0" err="1">
                <a:solidFill>
                  <a:schemeClr val="accent1"/>
                </a:solidFill>
                <a:latin typeface="Segoe UI" panose="020B0502040204020203" pitchFamily="34" charset="0"/>
                <a:cs typeface="Segoe UI" panose="020B0502040204020203" pitchFamily="34" charset="0"/>
              </a:rPr>
              <a:t>Selenuim</a:t>
            </a:r>
            <a:endParaRPr lang="hr-HR" sz="3200" dirty="0">
              <a:solidFill>
                <a:schemeClr val="accent1"/>
              </a:solidFill>
              <a:latin typeface="Segoe UI" panose="020B0502040204020203" pitchFamily="34" charset="0"/>
              <a:cs typeface="Segoe UI" panose="020B0502040204020203" pitchFamily="34" charset="0"/>
            </a:endParaRPr>
          </a:p>
          <a:p>
            <a:r>
              <a:rPr lang="hr-HR" sz="3200" dirty="0" smtClean="0">
                <a:solidFill>
                  <a:schemeClr val="accent1"/>
                </a:solidFill>
                <a:latin typeface="Segoe UI" panose="020B0502040204020203" pitchFamily="34" charset="0"/>
                <a:cs typeface="Segoe UI" panose="020B0502040204020203" pitchFamily="34" charset="0"/>
              </a:rPr>
              <a:t>bez </a:t>
            </a:r>
            <a:r>
              <a:rPr lang="hr-HR" sz="3200" dirty="0">
                <a:solidFill>
                  <a:schemeClr val="accent1"/>
                </a:solidFill>
                <a:latin typeface="Segoe UI" panose="020B0502040204020203" pitchFamily="34" charset="0"/>
                <a:cs typeface="Segoe UI" panose="020B0502040204020203" pitchFamily="34" charset="0"/>
              </a:rPr>
              <a:t>managementa </a:t>
            </a:r>
            <a:r>
              <a:rPr lang="hr-HR" sz="3200" dirty="0" smtClean="0">
                <a:solidFill>
                  <a:schemeClr val="bg1">
                    <a:lumMod val="50000"/>
                  </a:schemeClr>
                </a:solidFill>
                <a:latin typeface="Segoe UI" panose="020B0502040204020203" pitchFamily="34" charset="0"/>
                <a:cs typeface="Segoe UI" panose="020B0502040204020203" pitchFamily="34" charset="0"/>
              </a:rPr>
              <a:t>&gt;</a:t>
            </a:r>
            <a:r>
              <a:rPr lang="hr-HR" sz="3200" dirty="0" smtClean="0">
                <a:solidFill>
                  <a:schemeClr val="accent1"/>
                </a:solidFill>
                <a:latin typeface="Segoe UI" panose="020B0502040204020203" pitchFamily="34" charset="0"/>
                <a:cs typeface="Segoe UI" panose="020B0502040204020203" pitchFamily="34" charset="0"/>
              </a:rPr>
              <a:t> </a:t>
            </a:r>
            <a:r>
              <a:rPr lang="hr-HR" sz="3200" dirty="0" err="1">
                <a:solidFill>
                  <a:schemeClr val="accent1"/>
                </a:solidFill>
                <a:latin typeface="Segoe UI" panose="020B0502040204020203" pitchFamily="34" charset="0"/>
                <a:cs typeface="Segoe UI" panose="020B0502040204020203" pitchFamily="34" charset="0"/>
              </a:rPr>
              <a:t>Nexus</a:t>
            </a:r>
            <a:endParaRPr lang="hr-HR" sz="3200" dirty="0">
              <a:solidFill>
                <a:schemeClr val="accent1"/>
              </a:solidFill>
              <a:latin typeface="Segoe UI" panose="020B0502040204020203" pitchFamily="34" charset="0"/>
              <a:cs typeface="Segoe UI" panose="020B0502040204020203" pitchFamily="34" charset="0"/>
            </a:endParaRPr>
          </a:p>
          <a:p>
            <a:r>
              <a:rPr lang="hr-HR" sz="3200" dirty="0" smtClean="0">
                <a:solidFill>
                  <a:schemeClr val="accent1"/>
                </a:solidFill>
                <a:latin typeface="Segoe UI" panose="020B0502040204020203" pitchFamily="34" charset="0"/>
                <a:cs typeface="Segoe UI" panose="020B0502040204020203" pitchFamily="34" charset="0"/>
              </a:rPr>
              <a:t>ručni </a:t>
            </a:r>
            <a:r>
              <a:rPr lang="hr-HR" sz="3200" dirty="0" err="1">
                <a:solidFill>
                  <a:schemeClr val="accent1"/>
                </a:solidFill>
                <a:latin typeface="Segoe UI" panose="020B0502040204020203" pitchFamily="34" charset="0"/>
                <a:cs typeface="Segoe UI" panose="020B0502040204020203" pitchFamily="34" charset="0"/>
              </a:rPr>
              <a:t>deploy</a:t>
            </a:r>
            <a:r>
              <a:rPr lang="hr-HR" sz="3200" dirty="0">
                <a:solidFill>
                  <a:schemeClr val="accent1"/>
                </a:solidFill>
                <a:latin typeface="Segoe UI" panose="020B0502040204020203" pitchFamily="34" charset="0"/>
                <a:cs typeface="Segoe UI" panose="020B0502040204020203" pitchFamily="34" charset="0"/>
              </a:rPr>
              <a:t> </a:t>
            </a:r>
            <a:r>
              <a:rPr lang="hr-HR" sz="3200" dirty="0" smtClean="0">
                <a:solidFill>
                  <a:schemeClr val="bg1">
                    <a:lumMod val="50000"/>
                  </a:schemeClr>
                </a:solidFill>
                <a:latin typeface="Segoe UI" panose="020B0502040204020203" pitchFamily="34" charset="0"/>
                <a:cs typeface="Segoe UI" panose="020B0502040204020203" pitchFamily="34" charset="0"/>
              </a:rPr>
              <a:t>&gt;</a:t>
            </a:r>
            <a:r>
              <a:rPr lang="hr-HR" sz="3200" dirty="0" smtClean="0">
                <a:solidFill>
                  <a:schemeClr val="accent1"/>
                </a:solidFill>
                <a:latin typeface="Segoe UI" panose="020B0502040204020203" pitchFamily="34" charset="0"/>
                <a:cs typeface="Segoe UI" panose="020B0502040204020203" pitchFamily="34" charset="0"/>
              </a:rPr>
              <a:t> </a:t>
            </a:r>
            <a:r>
              <a:rPr lang="hr-HR" sz="3200" dirty="0" err="1">
                <a:solidFill>
                  <a:schemeClr val="accent1"/>
                </a:solidFill>
                <a:latin typeface="Segoe UI" panose="020B0502040204020203" pitchFamily="34" charset="0"/>
                <a:cs typeface="Segoe UI" panose="020B0502040204020203" pitchFamily="34" charset="0"/>
              </a:rPr>
              <a:t>Jenkins</a:t>
            </a:r>
            <a:r>
              <a:rPr lang="hr-HR" sz="3200" dirty="0">
                <a:solidFill>
                  <a:schemeClr val="accent1"/>
                </a:solidFill>
                <a:latin typeface="Segoe UI" panose="020B0502040204020203" pitchFamily="34" charset="0"/>
                <a:cs typeface="Segoe UI" panose="020B0502040204020203" pitchFamily="34" charset="0"/>
              </a:rPr>
              <a:t> </a:t>
            </a:r>
            <a:r>
              <a:rPr lang="hr-HR" sz="3200" dirty="0" smtClean="0">
                <a:solidFill>
                  <a:schemeClr val="bg1">
                    <a:lumMod val="50000"/>
                  </a:schemeClr>
                </a:solidFill>
                <a:latin typeface="Segoe UI" panose="020B0502040204020203" pitchFamily="34" charset="0"/>
                <a:cs typeface="Segoe UI" panose="020B0502040204020203" pitchFamily="34" charset="0"/>
              </a:rPr>
              <a:t>&gt;</a:t>
            </a:r>
            <a:r>
              <a:rPr lang="hr-HR" sz="3200" dirty="0" smtClean="0">
                <a:solidFill>
                  <a:schemeClr val="accent1"/>
                </a:solidFill>
                <a:latin typeface="Segoe UI" panose="020B0502040204020203" pitchFamily="34" charset="0"/>
                <a:cs typeface="Segoe UI" panose="020B0502040204020203" pitchFamily="34" charset="0"/>
              </a:rPr>
              <a:t> </a:t>
            </a:r>
            <a:r>
              <a:rPr lang="hr-HR" sz="3200" dirty="0" err="1">
                <a:solidFill>
                  <a:schemeClr val="accent1"/>
                </a:solidFill>
                <a:latin typeface="Segoe UI" panose="020B0502040204020203" pitchFamily="34" charset="0"/>
                <a:cs typeface="Segoe UI" panose="020B0502040204020203" pitchFamily="34" charset="0"/>
              </a:rPr>
              <a:t>Jenkins</a:t>
            </a:r>
            <a:r>
              <a:rPr lang="hr-HR" sz="3200" dirty="0">
                <a:solidFill>
                  <a:schemeClr val="accent1"/>
                </a:solidFill>
                <a:latin typeface="Segoe UI" panose="020B0502040204020203" pitchFamily="34" charset="0"/>
                <a:cs typeface="Segoe UI" panose="020B0502040204020203" pitchFamily="34" charset="0"/>
              </a:rPr>
              <a:t> 2</a:t>
            </a:r>
          </a:p>
        </p:txBody>
      </p:sp>
      <p:sp>
        <p:nvSpPr>
          <p:cNvPr id="9" name="Freeform 465"/>
          <p:cNvSpPr>
            <a:spLocks noEditPoints="1"/>
          </p:cNvSpPr>
          <p:nvPr/>
        </p:nvSpPr>
        <p:spPr bwMode="auto">
          <a:xfrm>
            <a:off x="7723350" y="2552700"/>
            <a:ext cx="1291096" cy="1236156"/>
          </a:xfrm>
          <a:custGeom>
            <a:avLst/>
            <a:gdLst>
              <a:gd name="T0" fmla="*/ 168 w 180"/>
              <a:gd name="T1" fmla="*/ 0 h 176"/>
              <a:gd name="T2" fmla="*/ 55 w 180"/>
              <a:gd name="T3" fmla="*/ 64 h 176"/>
              <a:gd name="T4" fmla="*/ 40 w 180"/>
              <a:gd name="T5" fmla="*/ 98 h 176"/>
              <a:gd name="T6" fmla="*/ 72 w 180"/>
              <a:gd name="T7" fmla="*/ 136 h 176"/>
              <a:gd name="T8" fmla="*/ 89 w 180"/>
              <a:gd name="T9" fmla="*/ 166 h 176"/>
              <a:gd name="T10" fmla="*/ 140 w 180"/>
              <a:gd name="T11" fmla="*/ 92 h 176"/>
              <a:gd name="T12" fmla="*/ 104 w 180"/>
              <a:gd name="T13" fmla="*/ 119 h 176"/>
              <a:gd name="T14" fmla="*/ 85 w 180"/>
              <a:gd name="T15" fmla="*/ 131 h 176"/>
              <a:gd name="T16" fmla="*/ 77 w 180"/>
              <a:gd name="T17" fmla="*/ 128 h 176"/>
              <a:gd name="T18" fmla="*/ 55 w 180"/>
              <a:gd name="T19" fmla="*/ 121 h 176"/>
              <a:gd name="T20" fmla="*/ 45 w 180"/>
              <a:gd name="T21" fmla="*/ 91 h 176"/>
              <a:gd name="T22" fmla="*/ 57 w 180"/>
              <a:gd name="T23" fmla="*/ 72 h 176"/>
              <a:gd name="T24" fmla="*/ 104 w 180"/>
              <a:gd name="T25" fmla="*/ 118 h 176"/>
              <a:gd name="T26" fmla="*/ 134 w 180"/>
              <a:gd name="T27" fmla="*/ 87 h 176"/>
              <a:gd name="T28" fmla="*/ 110 w 180"/>
              <a:gd name="T29" fmla="*/ 112 h 176"/>
              <a:gd name="T30" fmla="*/ 82 w 180"/>
              <a:gd name="T31" fmla="*/ 49 h 176"/>
              <a:gd name="T32" fmla="*/ 168 w 180"/>
              <a:gd name="T33" fmla="*/ 8 h 176"/>
              <a:gd name="T34" fmla="*/ 31 w 180"/>
              <a:gd name="T35" fmla="*/ 98 h 176"/>
              <a:gd name="T36" fmla="*/ 78 w 180"/>
              <a:gd name="T37" fmla="*/ 145 h 176"/>
              <a:gd name="T38" fmla="*/ 31 w 180"/>
              <a:gd name="T39" fmla="*/ 98 h 176"/>
              <a:gd name="T40" fmla="*/ 29 w 180"/>
              <a:gd name="T41" fmla="*/ 125 h 176"/>
              <a:gd name="T42" fmla="*/ 51 w 180"/>
              <a:gd name="T43" fmla="*/ 147 h 176"/>
              <a:gd name="T44" fmla="*/ 84 w 180"/>
              <a:gd name="T45" fmla="*/ 64 h 176"/>
              <a:gd name="T46" fmla="*/ 84 w 180"/>
              <a:gd name="T47" fmla="*/ 72 h 176"/>
              <a:gd name="T48" fmla="*/ 84 w 180"/>
              <a:gd name="T49" fmla="*/ 64 h 176"/>
              <a:gd name="T50" fmla="*/ 112 w 180"/>
              <a:gd name="T51" fmla="*/ 92 h 176"/>
              <a:gd name="T52" fmla="*/ 104 w 180"/>
              <a:gd name="T53" fmla="*/ 92 h 176"/>
              <a:gd name="T54" fmla="*/ 132 w 180"/>
              <a:gd name="T55" fmla="*/ 56 h 176"/>
              <a:gd name="T56" fmla="*/ 132 w 180"/>
              <a:gd name="T57" fmla="*/ 32 h 176"/>
              <a:gd name="T58" fmla="*/ 132 w 180"/>
              <a:gd name="T59" fmla="*/ 56 h 176"/>
              <a:gd name="T60" fmla="*/ 136 w 180"/>
              <a:gd name="T61" fmla="*/ 44 h 176"/>
              <a:gd name="T62" fmla="*/ 128 w 180"/>
              <a:gd name="T63" fmla="*/ 44 h 176"/>
              <a:gd name="T64" fmla="*/ 96 w 180"/>
              <a:gd name="T65" fmla="*/ 84 h 176"/>
              <a:gd name="T66" fmla="*/ 96 w 180"/>
              <a:gd name="T67" fmla="*/ 76 h 176"/>
              <a:gd name="T68" fmla="*/ 96 w 180"/>
              <a:gd name="T69"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176">
                <a:moveTo>
                  <a:pt x="175" y="1"/>
                </a:moveTo>
                <a:cubicBezTo>
                  <a:pt x="174" y="0"/>
                  <a:pt x="171" y="0"/>
                  <a:pt x="168" y="0"/>
                </a:cubicBezTo>
                <a:cubicBezTo>
                  <a:pt x="151" y="0"/>
                  <a:pt x="107" y="12"/>
                  <a:pt x="84" y="36"/>
                </a:cubicBezTo>
                <a:cubicBezTo>
                  <a:pt x="78" y="41"/>
                  <a:pt x="60" y="58"/>
                  <a:pt x="55" y="64"/>
                </a:cubicBezTo>
                <a:cubicBezTo>
                  <a:pt x="41" y="68"/>
                  <a:pt x="21" y="76"/>
                  <a:pt x="10" y="87"/>
                </a:cubicBezTo>
                <a:cubicBezTo>
                  <a:pt x="10" y="87"/>
                  <a:pt x="24" y="87"/>
                  <a:pt x="40" y="98"/>
                </a:cubicBezTo>
                <a:cubicBezTo>
                  <a:pt x="38" y="107"/>
                  <a:pt x="41" y="118"/>
                  <a:pt x="50" y="126"/>
                </a:cubicBezTo>
                <a:cubicBezTo>
                  <a:pt x="56" y="133"/>
                  <a:pt x="64" y="136"/>
                  <a:pt x="72" y="136"/>
                </a:cubicBezTo>
                <a:cubicBezTo>
                  <a:pt x="74" y="136"/>
                  <a:pt x="76" y="136"/>
                  <a:pt x="79" y="136"/>
                </a:cubicBezTo>
                <a:cubicBezTo>
                  <a:pt x="89" y="152"/>
                  <a:pt x="89" y="166"/>
                  <a:pt x="89" y="166"/>
                </a:cubicBezTo>
                <a:cubicBezTo>
                  <a:pt x="100" y="155"/>
                  <a:pt x="108" y="135"/>
                  <a:pt x="112" y="121"/>
                </a:cubicBezTo>
                <a:cubicBezTo>
                  <a:pt x="118" y="116"/>
                  <a:pt x="135" y="98"/>
                  <a:pt x="140" y="92"/>
                </a:cubicBezTo>
                <a:cubicBezTo>
                  <a:pt x="168" y="64"/>
                  <a:pt x="180" y="7"/>
                  <a:pt x="175" y="1"/>
                </a:cubicBezTo>
                <a:moveTo>
                  <a:pt x="104" y="119"/>
                </a:moveTo>
                <a:cubicBezTo>
                  <a:pt x="101" y="129"/>
                  <a:pt x="97" y="139"/>
                  <a:pt x="93" y="147"/>
                </a:cubicBezTo>
                <a:cubicBezTo>
                  <a:pt x="91" y="142"/>
                  <a:pt x="89" y="137"/>
                  <a:pt x="85" y="131"/>
                </a:cubicBezTo>
                <a:cubicBezTo>
                  <a:pt x="84" y="129"/>
                  <a:pt x="81" y="128"/>
                  <a:pt x="79" y="128"/>
                </a:cubicBezTo>
                <a:cubicBezTo>
                  <a:pt x="78" y="128"/>
                  <a:pt x="77" y="128"/>
                  <a:pt x="77" y="128"/>
                </a:cubicBezTo>
                <a:cubicBezTo>
                  <a:pt x="75" y="128"/>
                  <a:pt x="73" y="128"/>
                  <a:pt x="72" y="128"/>
                </a:cubicBezTo>
                <a:cubicBezTo>
                  <a:pt x="66" y="128"/>
                  <a:pt x="60" y="126"/>
                  <a:pt x="55" y="121"/>
                </a:cubicBezTo>
                <a:cubicBezTo>
                  <a:pt x="49" y="114"/>
                  <a:pt x="46" y="107"/>
                  <a:pt x="48" y="99"/>
                </a:cubicBezTo>
                <a:cubicBezTo>
                  <a:pt x="49" y="96"/>
                  <a:pt x="48" y="93"/>
                  <a:pt x="45" y="91"/>
                </a:cubicBezTo>
                <a:cubicBezTo>
                  <a:pt x="39" y="87"/>
                  <a:pt x="34" y="85"/>
                  <a:pt x="29" y="83"/>
                </a:cubicBezTo>
                <a:cubicBezTo>
                  <a:pt x="37" y="79"/>
                  <a:pt x="47" y="75"/>
                  <a:pt x="57" y="72"/>
                </a:cubicBezTo>
                <a:cubicBezTo>
                  <a:pt x="58" y="72"/>
                  <a:pt x="58" y="72"/>
                  <a:pt x="58" y="72"/>
                </a:cubicBezTo>
                <a:cubicBezTo>
                  <a:pt x="104" y="118"/>
                  <a:pt x="104" y="118"/>
                  <a:pt x="104" y="118"/>
                </a:cubicBezTo>
                <a:cubicBezTo>
                  <a:pt x="104" y="118"/>
                  <a:pt x="104" y="118"/>
                  <a:pt x="104" y="119"/>
                </a:cubicBezTo>
                <a:moveTo>
                  <a:pt x="134" y="87"/>
                </a:moveTo>
                <a:cubicBezTo>
                  <a:pt x="133" y="88"/>
                  <a:pt x="130" y="91"/>
                  <a:pt x="128" y="94"/>
                </a:cubicBezTo>
                <a:cubicBezTo>
                  <a:pt x="122" y="99"/>
                  <a:pt x="114" y="108"/>
                  <a:pt x="110" y="112"/>
                </a:cubicBezTo>
                <a:cubicBezTo>
                  <a:pt x="64" y="66"/>
                  <a:pt x="64" y="66"/>
                  <a:pt x="64" y="66"/>
                </a:cubicBezTo>
                <a:cubicBezTo>
                  <a:pt x="68" y="62"/>
                  <a:pt x="77" y="54"/>
                  <a:pt x="82" y="49"/>
                </a:cubicBezTo>
                <a:cubicBezTo>
                  <a:pt x="85" y="46"/>
                  <a:pt x="88" y="43"/>
                  <a:pt x="89" y="42"/>
                </a:cubicBezTo>
                <a:cubicBezTo>
                  <a:pt x="111" y="20"/>
                  <a:pt x="152" y="8"/>
                  <a:pt x="168" y="8"/>
                </a:cubicBezTo>
                <a:cubicBezTo>
                  <a:pt x="168" y="21"/>
                  <a:pt x="157" y="64"/>
                  <a:pt x="134" y="87"/>
                </a:cubicBezTo>
                <a:moveTo>
                  <a:pt x="31" y="98"/>
                </a:moveTo>
                <a:cubicBezTo>
                  <a:pt x="0" y="176"/>
                  <a:pt x="0" y="176"/>
                  <a:pt x="0" y="176"/>
                </a:cubicBezTo>
                <a:cubicBezTo>
                  <a:pt x="78" y="145"/>
                  <a:pt x="78" y="145"/>
                  <a:pt x="78" y="145"/>
                </a:cubicBezTo>
                <a:cubicBezTo>
                  <a:pt x="76" y="145"/>
                  <a:pt x="75" y="145"/>
                  <a:pt x="74" y="145"/>
                </a:cubicBezTo>
                <a:cubicBezTo>
                  <a:pt x="50" y="145"/>
                  <a:pt x="28" y="122"/>
                  <a:pt x="31" y="98"/>
                </a:cubicBezTo>
                <a:moveTo>
                  <a:pt x="14" y="162"/>
                </a:moveTo>
                <a:cubicBezTo>
                  <a:pt x="29" y="125"/>
                  <a:pt x="29" y="125"/>
                  <a:pt x="29" y="125"/>
                </a:cubicBezTo>
                <a:cubicBezTo>
                  <a:pt x="31" y="129"/>
                  <a:pt x="33" y="132"/>
                  <a:pt x="36" y="136"/>
                </a:cubicBezTo>
                <a:cubicBezTo>
                  <a:pt x="40" y="140"/>
                  <a:pt x="45" y="144"/>
                  <a:pt x="51" y="147"/>
                </a:cubicBezTo>
                <a:lnTo>
                  <a:pt x="14" y="162"/>
                </a:lnTo>
                <a:close/>
                <a:moveTo>
                  <a:pt x="84" y="64"/>
                </a:moveTo>
                <a:cubicBezTo>
                  <a:pt x="82" y="64"/>
                  <a:pt x="80" y="66"/>
                  <a:pt x="80" y="68"/>
                </a:cubicBezTo>
                <a:cubicBezTo>
                  <a:pt x="80" y="70"/>
                  <a:pt x="82" y="72"/>
                  <a:pt x="84" y="72"/>
                </a:cubicBezTo>
                <a:cubicBezTo>
                  <a:pt x="86" y="72"/>
                  <a:pt x="88" y="70"/>
                  <a:pt x="88" y="68"/>
                </a:cubicBezTo>
                <a:cubicBezTo>
                  <a:pt x="88" y="66"/>
                  <a:pt x="86" y="64"/>
                  <a:pt x="84" y="64"/>
                </a:cubicBezTo>
                <a:moveTo>
                  <a:pt x="108" y="96"/>
                </a:moveTo>
                <a:cubicBezTo>
                  <a:pt x="110" y="96"/>
                  <a:pt x="112" y="94"/>
                  <a:pt x="112" y="92"/>
                </a:cubicBezTo>
                <a:cubicBezTo>
                  <a:pt x="112" y="90"/>
                  <a:pt x="110" y="88"/>
                  <a:pt x="108" y="88"/>
                </a:cubicBezTo>
                <a:cubicBezTo>
                  <a:pt x="106" y="88"/>
                  <a:pt x="104" y="90"/>
                  <a:pt x="104" y="92"/>
                </a:cubicBezTo>
                <a:cubicBezTo>
                  <a:pt x="104" y="94"/>
                  <a:pt x="106" y="96"/>
                  <a:pt x="108" y="96"/>
                </a:cubicBezTo>
                <a:moveTo>
                  <a:pt x="132" y="56"/>
                </a:moveTo>
                <a:cubicBezTo>
                  <a:pt x="139" y="56"/>
                  <a:pt x="144" y="51"/>
                  <a:pt x="144" y="44"/>
                </a:cubicBezTo>
                <a:cubicBezTo>
                  <a:pt x="144" y="37"/>
                  <a:pt x="139" y="32"/>
                  <a:pt x="132" y="32"/>
                </a:cubicBezTo>
                <a:cubicBezTo>
                  <a:pt x="125" y="32"/>
                  <a:pt x="120" y="37"/>
                  <a:pt x="120" y="44"/>
                </a:cubicBezTo>
                <a:cubicBezTo>
                  <a:pt x="120" y="51"/>
                  <a:pt x="125" y="56"/>
                  <a:pt x="132" y="56"/>
                </a:cubicBezTo>
                <a:moveTo>
                  <a:pt x="132" y="40"/>
                </a:moveTo>
                <a:cubicBezTo>
                  <a:pt x="134" y="40"/>
                  <a:pt x="136" y="42"/>
                  <a:pt x="136" y="44"/>
                </a:cubicBezTo>
                <a:cubicBezTo>
                  <a:pt x="136" y="46"/>
                  <a:pt x="134" y="48"/>
                  <a:pt x="132" y="48"/>
                </a:cubicBezTo>
                <a:cubicBezTo>
                  <a:pt x="130" y="48"/>
                  <a:pt x="128" y="46"/>
                  <a:pt x="128" y="44"/>
                </a:cubicBezTo>
                <a:cubicBezTo>
                  <a:pt x="128" y="42"/>
                  <a:pt x="130" y="40"/>
                  <a:pt x="132" y="40"/>
                </a:cubicBezTo>
                <a:moveTo>
                  <a:pt x="96" y="84"/>
                </a:moveTo>
                <a:cubicBezTo>
                  <a:pt x="98" y="84"/>
                  <a:pt x="100" y="82"/>
                  <a:pt x="100" y="80"/>
                </a:cubicBezTo>
                <a:cubicBezTo>
                  <a:pt x="100" y="78"/>
                  <a:pt x="98" y="76"/>
                  <a:pt x="96" y="76"/>
                </a:cubicBezTo>
                <a:cubicBezTo>
                  <a:pt x="94" y="76"/>
                  <a:pt x="92" y="78"/>
                  <a:pt x="92" y="80"/>
                </a:cubicBezTo>
                <a:cubicBezTo>
                  <a:pt x="92" y="82"/>
                  <a:pt x="94" y="84"/>
                  <a:pt x="96" y="8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uk-UA"/>
          </a:p>
        </p:txBody>
      </p:sp>
      <p:sp>
        <p:nvSpPr>
          <p:cNvPr id="26" name="Chevron 25"/>
          <p:cNvSpPr/>
          <p:nvPr/>
        </p:nvSpPr>
        <p:spPr>
          <a:xfrm>
            <a:off x="2462952" y="3033840"/>
            <a:ext cx="1954693" cy="1174651"/>
          </a:xfrm>
          <a:prstGeom prst="chevron">
            <a:avLst>
              <a:gd name="adj" fmla="val 39320"/>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27" name="Chevron 26"/>
          <p:cNvSpPr/>
          <p:nvPr/>
        </p:nvSpPr>
        <p:spPr>
          <a:xfrm>
            <a:off x="4354188" y="3012670"/>
            <a:ext cx="1954693" cy="1174651"/>
          </a:xfrm>
          <a:prstGeom prst="chevron">
            <a:avLst>
              <a:gd name="adj" fmla="val 39320"/>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28" name="Chevron 27"/>
          <p:cNvSpPr/>
          <p:nvPr/>
        </p:nvSpPr>
        <p:spPr>
          <a:xfrm>
            <a:off x="6097273" y="2991500"/>
            <a:ext cx="1954693" cy="1174651"/>
          </a:xfrm>
          <a:prstGeom prst="chevron">
            <a:avLst>
              <a:gd name="adj" fmla="val 39320"/>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29" name="Chevron 28"/>
          <p:cNvSpPr/>
          <p:nvPr/>
        </p:nvSpPr>
        <p:spPr>
          <a:xfrm>
            <a:off x="7740283" y="3002085"/>
            <a:ext cx="1954693" cy="1174651"/>
          </a:xfrm>
          <a:prstGeom prst="chevron">
            <a:avLst>
              <a:gd name="adj" fmla="val 39320"/>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30" name="Chevron 29"/>
          <p:cNvSpPr/>
          <p:nvPr/>
        </p:nvSpPr>
        <p:spPr>
          <a:xfrm>
            <a:off x="9286498" y="3002084"/>
            <a:ext cx="9687301" cy="1174651"/>
          </a:xfrm>
          <a:prstGeom prst="chevron">
            <a:avLst>
              <a:gd name="adj" fmla="val 39320"/>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31" name="Chevron 30"/>
          <p:cNvSpPr/>
          <p:nvPr/>
        </p:nvSpPr>
        <p:spPr>
          <a:xfrm>
            <a:off x="-914400" y="3012671"/>
            <a:ext cx="3257965" cy="1174651"/>
          </a:xfrm>
          <a:prstGeom prst="chevron">
            <a:avLst>
              <a:gd name="adj" fmla="val 39320"/>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33" name="Rectangle 32"/>
          <p:cNvSpPr/>
          <p:nvPr/>
        </p:nvSpPr>
        <p:spPr>
          <a:xfrm>
            <a:off x="1258005" y="5110857"/>
            <a:ext cx="5339270" cy="3046988"/>
          </a:xfrm>
          <a:prstGeom prst="rect">
            <a:avLst/>
          </a:prstGeom>
        </p:spPr>
        <p:txBody>
          <a:bodyPr wrap="square">
            <a:spAutoFit/>
          </a:bodyPr>
          <a:lstStyle/>
          <a:p>
            <a:pPr algn="r"/>
            <a:r>
              <a:rPr lang="hr-HR" sz="3200" dirty="0">
                <a:latin typeface="Segoe UI" panose="020B0502040204020203" pitchFamily="34" charset="0"/>
                <a:cs typeface="Segoe UI" panose="020B0502040204020203" pitchFamily="34" charset="0"/>
              </a:rPr>
              <a:t>Repozitorij kôda: </a:t>
            </a:r>
            <a:endParaRPr lang="hr-HR" sz="3200" dirty="0" smtClean="0">
              <a:latin typeface="Segoe UI" panose="020B0502040204020203" pitchFamily="34" charset="0"/>
              <a:cs typeface="Segoe UI" panose="020B0502040204020203" pitchFamily="34" charset="0"/>
            </a:endParaRPr>
          </a:p>
          <a:p>
            <a:pPr algn="r"/>
            <a:r>
              <a:rPr lang="hr-HR" sz="3200" dirty="0" err="1" smtClean="0">
                <a:latin typeface="Segoe UI" panose="020B0502040204020203" pitchFamily="34" charset="0"/>
                <a:cs typeface="Segoe UI" panose="020B0502040204020203" pitchFamily="34" charset="0"/>
              </a:rPr>
              <a:t>Build</a:t>
            </a:r>
            <a:r>
              <a:rPr lang="hr-HR" sz="3200" dirty="0" smtClean="0">
                <a:latin typeface="Segoe UI" panose="020B0502040204020203" pitchFamily="34" charset="0"/>
                <a:cs typeface="Segoe UI" panose="020B0502040204020203" pitchFamily="34" charset="0"/>
              </a:rPr>
              <a:t>:</a:t>
            </a:r>
            <a:endParaRPr lang="hr-HR" sz="3200" dirty="0">
              <a:latin typeface="Segoe UI" panose="020B0502040204020203" pitchFamily="34" charset="0"/>
              <a:cs typeface="Segoe UI" panose="020B0502040204020203" pitchFamily="34" charset="0"/>
            </a:endParaRPr>
          </a:p>
          <a:p>
            <a:pPr algn="r"/>
            <a:r>
              <a:rPr lang="hr-HR" sz="3200" dirty="0">
                <a:latin typeface="Segoe UI" panose="020B0502040204020203" pitchFamily="34" charset="0"/>
                <a:cs typeface="Segoe UI" panose="020B0502040204020203" pitchFamily="34" charset="0"/>
              </a:rPr>
              <a:t>Framework</a:t>
            </a:r>
            <a:r>
              <a:rPr lang="hr-HR" sz="3200" dirty="0" smtClean="0">
                <a:latin typeface="Segoe UI" panose="020B0502040204020203" pitchFamily="34" charset="0"/>
                <a:cs typeface="Segoe UI" panose="020B0502040204020203" pitchFamily="34" charset="0"/>
              </a:rPr>
              <a:t>:</a:t>
            </a:r>
            <a:endParaRPr lang="hr-HR" sz="3200" dirty="0">
              <a:latin typeface="Segoe UI" panose="020B0502040204020203" pitchFamily="34" charset="0"/>
              <a:cs typeface="Segoe UI" panose="020B0502040204020203" pitchFamily="34" charset="0"/>
            </a:endParaRPr>
          </a:p>
          <a:p>
            <a:pPr algn="r"/>
            <a:r>
              <a:rPr lang="hr-HR" sz="3200" dirty="0">
                <a:latin typeface="Segoe UI" panose="020B0502040204020203" pitchFamily="34" charset="0"/>
                <a:cs typeface="Segoe UI" panose="020B0502040204020203" pitchFamily="34" charset="0"/>
              </a:rPr>
              <a:t>Test: </a:t>
            </a:r>
            <a:endParaRPr lang="hr-HR" sz="3200" dirty="0" smtClean="0">
              <a:latin typeface="Segoe UI" panose="020B0502040204020203" pitchFamily="34" charset="0"/>
              <a:cs typeface="Segoe UI" panose="020B0502040204020203" pitchFamily="34" charset="0"/>
            </a:endParaRPr>
          </a:p>
          <a:p>
            <a:pPr algn="r"/>
            <a:r>
              <a:rPr lang="hr-HR" sz="3200" dirty="0" err="1" smtClean="0">
                <a:latin typeface="Segoe UI" panose="020B0502040204020203" pitchFamily="34" charset="0"/>
                <a:cs typeface="Segoe UI" panose="020B0502040204020203" pitchFamily="34" charset="0"/>
              </a:rPr>
              <a:t>Dependency</a:t>
            </a:r>
            <a:r>
              <a:rPr lang="hr-HR" sz="3200" dirty="0" smtClean="0">
                <a:latin typeface="Segoe UI" panose="020B0502040204020203" pitchFamily="34" charset="0"/>
                <a:cs typeface="Segoe UI" panose="020B0502040204020203" pitchFamily="34" charset="0"/>
              </a:rPr>
              <a:t> </a:t>
            </a:r>
            <a:r>
              <a:rPr lang="hr-HR" sz="3200" dirty="0">
                <a:latin typeface="Segoe UI" panose="020B0502040204020203" pitchFamily="34" charset="0"/>
                <a:cs typeface="Segoe UI" panose="020B0502040204020203" pitchFamily="34" charset="0"/>
              </a:rPr>
              <a:t>management</a:t>
            </a:r>
            <a:r>
              <a:rPr lang="hr-HR" sz="3200" dirty="0" smtClean="0">
                <a:latin typeface="Segoe UI" panose="020B0502040204020203" pitchFamily="34" charset="0"/>
                <a:cs typeface="Segoe UI" panose="020B0502040204020203" pitchFamily="34" charset="0"/>
              </a:rPr>
              <a:t>:</a:t>
            </a:r>
            <a:endParaRPr lang="hr-HR" sz="3200" dirty="0">
              <a:latin typeface="Segoe UI" panose="020B0502040204020203" pitchFamily="34" charset="0"/>
              <a:cs typeface="Segoe UI" panose="020B0502040204020203" pitchFamily="34" charset="0"/>
            </a:endParaRPr>
          </a:p>
          <a:p>
            <a:pPr algn="r"/>
            <a:r>
              <a:rPr lang="hr-HR" sz="3200" dirty="0" err="1">
                <a:latin typeface="Segoe UI" panose="020B0502040204020203" pitchFamily="34" charset="0"/>
                <a:cs typeface="Segoe UI" panose="020B0502040204020203" pitchFamily="34" charset="0"/>
              </a:rPr>
              <a:t>Deploy</a:t>
            </a:r>
            <a:r>
              <a:rPr lang="hr-HR" sz="3200" dirty="0" smtClean="0">
                <a:latin typeface="Segoe UI" panose="020B0502040204020203" pitchFamily="34" charset="0"/>
                <a:cs typeface="Segoe UI" panose="020B0502040204020203" pitchFamily="34" charset="0"/>
              </a:rPr>
              <a:t>:</a:t>
            </a:r>
            <a:endParaRPr lang="hr-HR" sz="3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6302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465"/>
          <p:cNvSpPr>
            <a:spLocks noEditPoints="1"/>
          </p:cNvSpPr>
          <p:nvPr/>
        </p:nvSpPr>
        <p:spPr bwMode="auto">
          <a:xfrm rot="20700000">
            <a:off x="2935761" y="2280894"/>
            <a:ext cx="2324375" cy="2225465"/>
          </a:xfrm>
          <a:custGeom>
            <a:avLst/>
            <a:gdLst>
              <a:gd name="T0" fmla="*/ 168 w 180"/>
              <a:gd name="T1" fmla="*/ 0 h 176"/>
              <a:gd name="T2" fmla="*/ 55 w 180"/>
              <a:gd name="T3" fmla="*/ 64 h 176"/>
              <a:gd name="T4" fmla="*/ 40 w 180"/>
              <a:gd name="T5" fmla="*/ 98 h 176"/>
              <a:gd name="T6" fmla="*/ 72 w 180"/>
              <a:gd name="T7" fmla="*/ 136 h 176"/>
              <a:gd name="T8" fmla="*/ 89 w 180"/>
              <a:gd name="T9" fmla="*/ 166 h 176"/>
              <a:gd name="T10" fmla="*/ 140 w 180"/>
              <a:gd name="T11" fmla="*/ 92 h 176"/>
              <a:gd name="T12" fmla="*/ 104 w 180"/>
              <a:gd name="T13" fmla="*/ 119 h 176"/>
              <a:gd name="T14" fmla="*/ 85 w 180"/>
              <a:gd name="T15" fmla="*/ 131 h 176"/>
              <a:gd name="T16" fmla="*/ 77 w 180"/>
              <a:gd name="T17" fmla="*/ 128 h 176"/>
              <a:gd name="T18" fmla="*/ 55 w 180"/>
              <a:gd name="T19" fmla="*/ 121 h 176"/>
              <a:gd name="T20" fmla="*/ 45 w 180"/>
              <a:gd name="T21" fmla="*/ 91 h 176"/>
              <a:gd name="T22" fmla="*/ 57 w 180"/>
              <a:gd name="T23" fmla="*/ 72 h 176"/>
              <a:gd name="T24" fmla="*/ 104 w 180"/>
              <a:gd name="T25" fmla="*/ 118 h 176"/>
              <a:gd name="T26" fmla="*/ 134 w 180"/>
              <a:gd name="T27" fmla="*/ 87 h 176"/>
              <a:gd name="T28" fmla="*/ 110 w 180"/>
              <a:gd name="T29" fmla="*/ 112 h 176"/>
              <a:gd name="T30" fmla="*/ 82 w 180"/>
              <a:gd name="T31" fmla="*/ 49 h 176"/>
              <a:gd name="T32" fmla="*/ 168 w 180"/>
              <a:gd name="T33" fmla="*/ 8 h 176"/>
              <a:gd name="T34" fmla="*/ 31 w 180"/>
              <a:gd name="T35" fmla="*/ 98 h 176"/>
              <a:gd name="T36" fmla="*/ 78 w 180"/>
              <a:gd name="T37" fmla="*/ 145 h 176"/>
              <a:gd name="T38" fmla="*/ 31 w 180"/>
              <a:gd name="T39" fmla="*/ 98 h 176"/>
              <a:gd name="T40" fmla="*/ 29 w 180"/>
              <a:gd name="T41" fmla="*/ 125 h 176"/>
              <a:gd name="T42" fmla="*/ 51 w 180"/>
              <a:gd name="T43" fmla="*/ 147 h 176"/>
              <a:gd name="T44" fmla="*/ 84 w 180"/>
              <a:gd name="T45" fmla="*/ 64 h 176"/>
              <a:gd name="T46" fmla="*/ 84 w 180"/>
              <a:gd name="T47" fmla="*/ 72 h 176"/>
              <a:gd name="T48" fmla="*/ 84 w 180"/>
              <a:gd name="T49" fmla="*/ 64 h 176"/>
              <a:gd name="T50" fmla="*/ 112 w 180"/>
              <a:gd name="T51" fmla="*/ 92 h 176"/>
              <a:gd name="T52" fmla="*/ 104 w 180"/>
              <a:gd name="T53" fmla="*/ 92 h 176"/>
              <a:gd name="T54" fmla="*/ 132 w 180"/>
              <a:gd name="T55" fmla="*/ 56 h 176"/>
              <a:gd name="T56" fmla="*/ 132 w 180"/>
              <a:gd name="T57" fmla="*/ 32 h 176"/>
              <a:gd name="T58" fmla="*/ 132 w 180"/>
              <a:gd name="T59" fmla="*/ 56 h 176"/>
              <a:gd name="T60" fmla="*/ 136 w 180"/>
              <a:gd name="T61" fmla="*/ 44 h 176"/>
              <a:gd name="T62" fmla="*/ 128 w 180"/>
              <a:gd name="T63" fmla="*/ 44 h 176"/>
              <a:gd name="T64" fmla="*/ 96 w 180"/>
              <a:gd name="T65" fmla="*/ 84 h 176"/>
              <a:gd name="T66" fmla="*/ 96 w 180"/>
              <a:gd name="T67" fmla="*/ 76 h 176"/>
              <a:gd name="T68" fmla="*/ 96 w 180"/>
              <a:gd name="T69"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176">
                <a:moveTo>
                  <a:pt x="175" y="1"/>
                </a:moveTo>
                <a:cubicBezTo>
                  <a:pt x="174" y="0"/>
                  <a:pt x="171" y="0"/>
                  <a:pt x="168" y="0"/>
                </a:cubicBezTo>
                <a:cubicBezTo>
                  <a:pt x="151" y="0"/>
                  <a:pt x="107" y="12"/>
                  <a:pt x="84" y="36"/>
                </a:cubicBezTo>
                <a:cubicBezTo>
                  <a:pt x="78" y="41"/>
                  <a:pt x="60" y="58"/>
                  <a:pt x="55" y="64"/>
                </a:cubicBezTo>
                <a:cubicBezTo>
                  <a:pt x="41" y="68"/>
                  <a:pt x="21" y="76"/>
                  <a:pt x="10" y="87"/>
                </a:cubicBezTo>
                <a:cubicBezTo>
                  <a:pt x="10" y="87"/>
                  <a:pt x="24" y="87"/>
                  <a:pt x="40" y="98"/>
                </a:cubicBezTo>
                <a:cubicBezTo>
                  <a:pt x="38" y="107"/>
                  <a:pt x="41" y="118"/>
                  <a:pt x="50" y="126"/>
                </a:cubicBezTo>
                <a:cubicBezTo>
                  <a:pt x="56" y="133"/>
                  <a:pt x="64" y="136"/>
                  <a:pt x="72" y="136"/>
                </a:cubicBezTo>
                <a:cubicBezTo>
                  <a:pt x="74" y="136"/>
                  <a:pt x="76" y="136"/>
                  <a:pt x="79" y="136"/>
                </a:cubicBezTo>
                <a:cubicBezTo>
                  <a:pt x="89" y="152"/>
                  <a:pt x="89" y="166"/>
                  <a:pt x="89" y="166"/>
                </a:cubicBezTo>
                <a:cubicBezTo>
                  <a:pt x="100" y="155"/>
                  <a:pt x="108" y="135"/>
                  <a:pt x="112" y="121"/>
                </a:cubicBezTo>
                <a:cubicBezTo>
                  <a:pt x="118" y="116"/>
                  <a:pt x="135" y="98"/>
                  <a:pt x="140" y="92"/>
                </a:cubicBezTo>
                <a:cubicBezTo>
                  <a:pt x="168" y="64"/>
                  <a:pt x="180" y="7"/>
                  <a:pt x="175" y="1"/>
                </a:cubicBezTo>
                <a:moveTo>
                  <a:pt x="104" y="119"/>
                </a:moveTo>
                <a:cubicBezTo>
                  <a:pt x="101" y="129"/>
                  <a:pt x="97" y="139"/>
                  <a:pt x="93" y="147"/>
                </a:cubicBezTo>
                <a:cubicBezTo>
                  <a:pt x="91" y="142"/>
                  <a:pt x="89" y="137"/>
                  <a:pt x="85" y="131"/>
                </a:cubicBezTo>
                <a:cubicBezTo>
                  <a:pt x="84" y="129"/>
                  <a:pt x="81" y="128"/>
                  <a:pt x="79" y="128"/>
                </a:cubicBezTo>
                <a:cubicBezTo>
                  <a:pt x="78" y="128"/>
                  <a:pt x="77" y="128"/>
                  <a:pt x="77" y="128"/>
                </a:cubicBezTo>
                <a:cubicBezTo>
                  <a:pt x="75" y="128"/>
                  <a:pt x="73" y="128"/>
                  <a:pt x="72" y="128"/>
                </a:cubicBezTo>
                <a:cubicBezTo>
                  <a:pt x="66" y="128"/>
                  <a:pt x="60" y="126"/>
                  <a:pt x="55" y="121"/>
                </a:cubicBezTo>
                <a:cubicBezTo>
                  <a:pt x="49" y="114"/>
                  <a:pt x="46" y="107"/>
                  <a:pt x="48" y="99"/>
                </a:cubicBezTo>
                <a:cubicBezTo>
                  <a:pt x="49" y="96"/>
                  <a:pt x="48" y="93"/>
                  <a:pt x="45" y="91"/>
                </a:cubicBezTo>
                <a:cubicBezTo>
                  <a:pt x="39" y="87"/>
                  <a:pt x="34" y="85"/>
                  <a:pt x="29" y="83"/>
                </a:cubicBezTo>
                <a:cubicBezTo>
                  <a:pt x="37" y="79"/>
                  <a:pt x="47" y="75"/>
                  <a:pt x="57" y="72"/>
                </a:cubicBezTo>
                <a:cubicBezTo>
                  <a:pt x="58" y="72"/>
                  <a:pt x="58" y="72"/>
                  <a:pt x="58" y="72"/>
                </a:cubicBezTo>
                <a:cubicBezTo>
                  <a:pt x="104" y="118"/>
                  <a:pt x="104" y="118"/>
                  <a:pt x="104" y="118"/>
                </a:cubicBezTo>
                <a:cubicBezTo>
                  <a:pt x="104" y="118"/>
                  <a:pt x="104" y="118"/>
                  <a:pt x="104" y="119"/>
                </a:cubicBezTo>
                <a:moveTo>
                  <a:pt x="134" y="87"/>
                </a:moveTo>
                <a:cubicBezTo>
                  <a:pt x="133" y="88"/>
                  <a:pt x="130" y="91"/>
                  <a:pt x="128" y="94"/>
                </a:cubicBezTo>
                <a:cubicBezTo>
                  <a:pt x="122" y="99"/>
                  <a:pt x="114" y="108"/>
                  <a:pt x="110" y="112"/>
                </a:cubicBezTo>
                <a:cubicBezTo>
                  <a:pt x="64" y="66"/>
                  <a:pt x="64" y="66"/>
                  <a:pt x="64" y="66"/>
                </a:cubicBezTo>
                <a:cubicBezTo>
                  <a:pt x="68" y="62"/>
                  <a:pt x="77" y="54"/>
                  <a:pt x="82" y="49"/>
                </a:cubicBezTo>
                <a:cubicBezTo>
                  <a:pt x="85" y="46"/>
                  <a:pt x="88" y="43"/>
                  <a:pt x="89" y="42"/>
                </a:cubicBezTo>
                <a:cubicBezTo>
                  <a:pt x="111" y="20"/>
                  <a:pt x="152" y="8"/>
                  <a:pt x="168" y="8"/>
                </a:cubicBezTo>
                <a:cubicBezTo>
                  <a:pt x="168" y="21"/>
                  <a:pt x="157" y="64"/>
                  <a:pt x="134" y="87"/>
                </a:cubicBezTo>
                <a:moveTo>
                  <a:pt x="31" y="98"/>
                </a:moveTo>
                <a:cubicBezTo>
                  <a:pt x="0" y="176"/>
                  <a:pt x="0" y="176"/>
                  <a:pt x="0" y="176"/>
                </a:cubicBezTo>
                <a:cubicBezTo>
                  <a:pt x="78" y="145"/>
                  <a:pt x="78" y="145"/>
                  <a:pt x="78" y="145"/>
                </a:cubicBezTo>
                <a:cubicBezTo>
                  <a:pt x="76" y="145"/>
                  <a:pt x="75" y="145"/>
                  <a:pt x="74" y="145"/>
                </a:cubicBezTo>
                <a:cubicBezTo>
                  <a:pt x="50" y="145"/>
                  <a:pt x="28" y="122"/>
                  <a:pt x="31" y="98"/>
                </a:cubicBezTo>
                <a:moveTo>
                  <a:pt x="14" y="162"/>
                </a:moveTo>
                <a:cubicBezTo>
                  <a:pt x="29" y="125"/>
                  <a:pt x="29" y="125"/>
                  <a:pt x="29" y="125"/>
                </a:cubicBezTo>
                <a:cubicBezTo>
                  <a:pt x="31" y="129"/>
                  <a:pt x="33" y="132"/>
                  <a:pt x="36" y="136"/>
                </a:cubicBezTo>
                <a:cubicBezTo>
                  <a:pt x="40" y="140"/>
                  <a:pt x="45" y="144"/>
                  <a:pt x="51" y="147"/>
                </a:cubicBezTo>
                <a:lnTo>
                  <a:pt x="14" y="162"/>
                </a:lnTo>
                <a:close/>
                <a:moveTo>
                  <a:pt x="84" y="64"/>
                </a:moveTo>
                <a:cubicBezTo>
                  <a:pt x="82" y="64"/>
                  <a:pt x="80" y="66"/>
                  <a:pt x="80" y="68"/>
                </a:cubicBezTo>
                <a:cubicBezTo>
                  <a:pt x="80" y="70"/>
                  <a:pt x="82" y="72"/>
                  <a:pt x="84" y="72"/>
                </a:cubicBezTo>
                <a:cubicBezTo>
                  <a:pt x="86" y="72"/>
                  <a:pt x="88" y="70"/>
                  <a:pt x="88" y="68"/>
                </a:cubicBezTo>
                <a:cubicBezTo>
                  <a:pt x="88" y="66"/>
                  <a:pt x="86" y="64"/>
                  <a:pt x="84" y="64"/>
                </a:cubicBezTo>
                <a:moveTo>
                  <a:pt x="108" y="96"/>
                </a:moveTo>
                <a:cubicBezTo>
                  <a:pt x="110" y="96"/>
                  <a:pt x="112" y="94"/>
                  <a:pt x="112" y="92"/>
                </a:cubicBezTo>
                <a:cubicBezTo>
                  <a:pt x="112" y="90"/>
                  <a:pt x="110" y="88"/>
                  <a:pt x="108" y="88"/>
                </a:cubicBezTo>
                <a:cubicBezTo>
                  <a:pt x="106" y="88"/>
                  <a:pt x="104" y="90"/>
                  <a:pt x="104" y="92"/>
                </a:cubicBezTo>
                <a:cubicBezTo>
                  <a:pt x="104" y="94"/>
                  <a:pt x="106" y="96"/>
                  <a:pt x="108" y="96"/>
                </a:cubicBezTo>
                <a:moveTo>
                  <a:pt x="132" y="56"/>
                </a:moveTo>
                <a:cubicBezTo>
                  <a:pt x="139" y="56"/>
                  <a:pt x="144" y="51"/>
                  <a:pt x="144" y="44"/>
                </a:cubicBezTo>
                <a:cubicBezTo>
                  <a:pt x="144" y="37"/>
                  <a:pt x="139" y="32"/>
                  <a:pt x="132" y="32"/>
                </a:cubicBezTo>
                <a:cubicBezTo>
                  <a:pt x="125" y="32"/>
                  <a:pt x="120" y="37"/>
                  <a:pt x="120" y="44"/>
                </a:cubicBezTo>
                <a:cubicBezTo>
                  <a:pt x="120" y="51"/>
                  <a:pt x="125" y="56"/>
                  <a:pt x="132" y="56"/>
                </a:cubicBezTo>
                <a:moveTo>
                  <a:pt x="132" y="40"/>
                </a:moveTo>
                <a:cubicBezTo>
                  <a:pt x="134" y="40"/>
                  <a:pt x="136" y="42"/>
                  <a:pt x="136" y="44"/>
                </a:cubicBezTo>
                <a:cubicBezTo>
                  <a:pt x="136" y="46"/>
                  <a:pt x="134" y="48"/>
                  <a:pt x="132" y="48"/>
                </a:cubicBezTo>
                <a:cubicBezTo>
                  <a:pt x="130" y="48"/>
                  <a:pt x="128" y="46"/>
                  <a:pt x="128" y="44"/>
                </a:cubicBezTo>
                <a:cubicBezTo>
                  <a:pt x="128" y="42"/>
                  <a:pt x="130" y="40"/>
                  <a:pt x="132" y="40"/>
                </a:cubicBezTo>
                <a:moveTo>
                  <a:pt x="96" y="84"/>
                </a:moveTo>
                <a:cubicBezTo>
                  <a:pt x="98" y="84"/>
                  <a:pt x="100" y="82"/>
                  <a:pt x="100" y="80"/>
                </a:cubicBezTo>
                <a:cubicBezTo>
                  <a:pt x="100" y="78"/>
                  <a:pt x="98" y="76"/>
                  <a:pt x="96" y="76"/>
                </a:cubicBezTo>
                <a:cubicBezTo>
                  <a:pt x="94" y="76"/>
                  <a:pt x="92" y="78"/>
                  <a:pt x="92" y="80"/>
                </a:cubicBezTo>
                <a:cubicBezTo>
                  <a:pt x="92" y="82"/>
                  <a:pt x="94" y="84"/>
                  <a:pt x="96" y="84"/>
                </a:cubicBezTo>
              </a:path>
            </a:pathLst>
          </a:custGeom>
          <a:solidFill>
            <a:schemeClr val="accent1"/>
          </a:solidFill>
          <a:ln w="63500">
            <a:solidFill>
              <a:schemeClr val="bg1"/>
            </a:solidFill>
          </a:ln>
        </p:spPr>
        <p:txBody>
          <a:bodyPr vert="horz" wrap="square" lIns="91440" tIns="45720" rIns="91440" bIns="45720" numCol="1" anchor="t" anchorCtr="0" compatLnSpc="1">
            <a:prstTxWarp prst="textNoShape">
              <a:avLst/>
            </a:prstTxWarp>
          </a:bodyPr>
          <a:lstStyle/>
          <a:p>
            <a:endParaRPr lang="uk-UA"/>
          </a:p>
        </p:txBody>
      </p:sp>
      <p:grpSp>
        <p:nvGrpSpPr>
          <p:cNvPr id="65" name="Group 64"/>
          <p:cNvGrpSpPr/>
          <p:nvPr/>
        </p:nvGrpSpPr>
        <p:grpSpPr>
          <a:xfrm>
            <a:off x="10210800" y="856040"/>
            <a:ext cx="8524247" cy="4287460"/>
            <a:chOff x="9837420" y="856040"/>
            <a:chExt cx="8524247" cy="4287460"/>
          </a:xfrm>
        </p:grpSpPr>
        <p:cxnSp>
          <p:nvCxnSpPr>
            <p:cNvPr id="10" name="Straight Connector 9"/>
            <p:cNvCxnSpPr/>
            <p:nvPr/>
          </p:nvCxnSpPr>
          <p:spPr>
            <a:xfrm flipH="1">
              <a:off x="9837420" y="4305300"/>
              <a:ext cx="1040130" cy="838200"/>
            </a:xfrm>
            <a:prstGeom prst="line">
              <a:avLst/>
            </a:prstGeom>
            <a:ln w="25400" cap="rnd">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877550" y="4305300"/>
              <a:ext cx="432164" cy="207511"/>
            </a:xfrm>
            <a:prstGeom prst="line">
              <a:avLst/>
            </a:prstGeom>
            <a:ln w="25400" cap="rnd">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309714" y="3426911"/>
              <a:ext cx="436653" cy="1085900"/>
            </a:xfrm>
            <a:prstGeom prst="line">
              <a:avLst/>
            </a:prstGeom>
            <a:ln w="25400" cap="rnd">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746367" y="3426910"/>
              <a:ext cx="1036776" cy="782470"/>
            </a:xfrm>
            <a:prstGeom prst="line">
              <a:avLst/>
            </a:prstGeom>
            <a:ln w="25400" cap="rnd">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2783143" y="2664159"/>
              <a:ext cx="1670936" cy="1545221"/>
            </a:xfrm>
            <a:prstGeom prst="line">
              <a:avLst/>
            </a:prstGeom>
            <a:ln w="25400" cap="rnd">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rot="10800000">
              <a:off x="14255685" y="2425700"/>
              <a:ext cx="457200" cy="457200"/>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smtClean="0">
                <a:solidFill>
                  <a:schemeClr val="tx1"/>
                </a:solidFill>
              </a:endParaRPr>
            </a:p>
          </p:txBody>
        </p:sp>
        <p:sp>
          <p:nvSpPr>
            <p:cNvPr id="51" name="TextBox 50"/>
            <p:cNvSpPr txBox="1"/>
            <p:nvPr/>
          </p:nvSpPr>
          <p:spPr>
            <a:xfrm>
              <a:off x="14721434" y="856040"/>
              <a:ext cx="3640233" cy="830997"/>
            </a:xfrm>
            <a:prstGeom prst="rect">
              <a:avLst/>
            </a:prstGeom>
            <a:noFill/>
            <a:effectLst>
              <a:outerShdw blurRad="419100" dist="38100" dir="5400000" algn="t" rotWithShape="0">
                <a:prstClr val="black">
                  <a:alpha val="10000"/>
                </a:prstClr>
              </a:outerShdw>
            </a:effectLst>
          </p:spPr>
          <p:txBody>
            <a:bodyPr wrap="square" rtlCol="0">
              <a:spAutoFit/>
            </a:bodyPr>
            <a:lstStyle/>
            <a:p>
              <a:endParaRPr lang="uk-UA" sz="4800" dirty="0">
                <a:solidFill>
                  <a:schemeClr val="accent1"/>
                </a:solidFill>
                <a:latin typeface="+mj-lt"/>
              </a:endParaRPr>
            </a:p>
          </p:txBody>
        </p:sp>
      </p:grpSp>
      <p:grpSp>
        <p:nvGrpSpPr>
          <p:cNvPr id="4" name="Group 3"/>
          <p:cNvGrpSpPr/>
          <p:nvPr/>
        </p:nvGrpSpPr>
        <p:grpSpPr>
          <a:xfrm>
            <a:off x="3290218" y="3910906"/>
            <a:ext cx="6918155" cy="1417089"/>
            <a:chOff x="3290218" y="3910906"/>
            <a:chExt cx="6918155" cy="1417089"/>
          </a:xfrm>
        </p:grpSpPr>
        <p:cxnSp>
          <p:nvCxnSpPr>
            <p:cNvPr id="62" name="Straight Connector 61"/>
            <p:cNvCxnSpPr>
              <a:stCxn id="53" idx="6"/>
            </p:cNvCxnSpPr>
            <p:nvPr/>
          </p:nvCxnSpPr>
          <p:spPr>
            <a:xfrm flipV="1">
              <a:off x="3290218" y="5132121"/>
              <a:ext cx="6918155" cy="11379"/>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6303712" y="3910906"/>
              <a:ext cx="3505201" cy="1417089"/>
              <a:chOff x="5859154" y="3910906"/>
              <a:chExt cx="3505201" cy="1417089"/>
            </a:xfrm>
          </p:grpSpPr>
          <p:sp>
            <p:nvSpPr>
              <p:cNvPr id="43" name="Oval 42"/>
              <p:cNvSpPr/>
              <p:nvPr/>
            </p:nvSpPr>
            <p:spPr>
              <a:xfrm>
                <a:off x="8306093" y="4870795"/>
                <a:ext cx="457200" cy="457200"/>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smtClean="0">
                  <a:solidFill>
                    <a:schemeClr val="tx1"/>
                  </a:solidFill>
                </a:endParaRPr>
              </a:p>
            </p:txBody>
          </p:sp>
          <p:sp>
            <p:nvSpPr>
              <p:cNvPr id="45" name="TextBox 44"/>
              <p:cNvSpPr txBox="1"/>
              <p:nvPr/>
            </p:nvSpPr>
            <p:spPr>
              <a:xfrm>
                <a:off x="5859154" y="3910906"/>
                <a:ext cx="3505201" cy="923330"/>
              </a:xfrm>
              <a:prstGeom prst="rect">
                <a:avLst/>
              </a:prstGeom>
              <a:noFill/>
            </p:spPr>
            <p:txBody>
              <a:bodyPr wrap="square" rtlCol="0">
                <a:spAutoFit/>
              </a:bodyPr>
              <a:lstStyle/>
              <a:p>
                <a:pPr algn="r"/>
                <a:r>
                  <a:rPr lang="en-US" sz="5400" b="1" dirty="0" smtClean="0">
                    <a:latin typeface="Segoe UI" panose="020B0502040204020203" pitchFamily="34" charset="0"/>
                    <a:cs typeface="Segoe UI" panose="020B0502040204020203" pitchFamily="34" charset="0"/>
                  </a:rPr>
                  <a:t>201</a:t>
                </a:r>
                <a:r>
                  <a:rPr lang="hr-HR" sz="5400" b="1" dirty="0" smtClean="0">
                    <a:latin typeface="Segoe UI" panose="020B0502040204020203" pitchFamily="34" charset="0"/>
                    <a:cs typeface="Segoe UI" panose="020B0502040204020203" pitchFamily="34" charset="0"/>
                  </a:rPr>
                  <a:t>7</a:t>
                </a:r>
                <a:endParaRPr lang="uk-UA" sz="5400" b="1" dirty="0">
                  <a:latin typeface="Segoe UI" panose="020B0502040204020203" pitchFamily="34" charset="0"/>
                  <a:cs typeface="Segoe UI" panose="020B0502040204020203" pitchFamily="34" charset="0"/>
                </a:endParaRPr>
              </a:p>
            </p:txBody>
          </p:sp>
        </p:grpSp>
      </p:grpSp>
      <p:cxnSp>
        <p:nvCxnSpPr>
          <p:cNvPr id="64" name="Straight Connector 63"/>
          <p:cNvCxnSpPr>
            <a:stCxn id="53" idx="2"/>
          </p:cNvCxnSpPr>
          <p:nvPr/>
        </p:nvCxnSpPr>
        <p:spPr>
          <a:xfrm flipH="1">
            <a:off x="-1806065" y="5143500"/>
            <a:ext cx="4639083"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76300" y="571411"/>
            <a:ext cx="7124700" cy="1371689"/>
          </a:xfrm>
        </p:spPr>
        <p:txBody>
          <a:bodyPr/>
          <a:lstStyle/>
          <a:p>
            <a:r>
              <a:rPr lang="hr-HR" dirty="0">
                <a:latin typeface="Segoe UI" panose="020B0502040204020203" pitchFamily="34" charset="0"/>
                <a:cs typeface="Segoe UI" panose="020B0502040204020203" pitchFamily="34" charset="0"/>
              </a:rPr>
              <a:t>Java razvoj</a:t>
            </a:r>
            <a:r>
              <a:rPr lang="en-US" dirty="0">
                <a:latin typeface="Segoe UI" panose="020B0502040204020203" pitchFamily="34" charset="0"/>
                <a:cs typeface="Segoe UI" panose="020B0502040204020203" pitchFamily="34" charset="0"/>
              </a:rPr>
              <a:t/>
            </a:r>
            <a:br>
              <a:rPr lang="en-US" dirty="0">
                <a:latin typeface="Segoe UI" panose="020B0502040204020203" pitchFamily="34" charset="0"/>
                <a:cs typeface="Segoe UI" panose="020B0502040204020203" pitchFamily="34" charset="0"/>
              </a:rPr>
            </a:br>
            <a:r>
              <a:rPr lang="hr-HR" dirty="0" err="1">
                <a:solidFill>
                  <a:schemeClr val="accent1"/>
                </a:solidFill>
                <a:latin typeface="Segoe UI" panose="020B0502040204020203" pitchFamily="34" charset="0"/>
                <a:cs typeface="Segoe UI" panose="020B0502040204020203" pitchFamily="34" charset="0"/>
              </a:rPr>
              <a:t>open</a:t>
            </a:r>
            <a:r>
              <a:rPr lang="hr-HR" dirty="0">
                <a:solidFill>
                  <a:schemeClr val="accent1"/>
                </a:solidFill>
                <a:latin typeface="Segoe UI" panose="020B0502040204020203" pitchFamily="34" charset="0"/>
                <a:cs typeface="Segoe UI" panose="020B0502040204020203" pitchFamily="34" charset="0"/>
              </a:rPr>
              <a:t> </a:t>
            </a:r>
            <a:r>
              <a:rPr lang="hr-HR" dirty="0" err="1" smtClean="0">
                <a:solidFill>
                  <a:schemeClr val="accent1"/>
                </a:solidFill>
                <a:latin typeface="Segoe UI" panose="020B0502040204020203" pitchFamily="34" charset="0"/>
                <a:cs typeface="Segoe UI" panose="020B0502040204020203" pitchFamily="34" charset="0"/>
              </a:rPr>
              <a:t>source</a:t>
            </a:r>
            <a:endParaRPr lang="uk-UA" dirty="0">
              <a:solidFill>
                <a:schemeClr val="accent1"/>
              </a:solidFill>
              <a:latin typeface="Segoe UI" panose="020B0502040204020203" pitchFamily="34" charset="0"/>
              <a:cs typeface="Segoe UI" panose="020B0502040204020203" pitchFamily="34" charset="0"/>
            </a:endParaRPr>
          </a:p>
        </p:txBody>
      </p:sp>
      <p:sp>
        <p:nvSpPr>
          <p:cNvPr id="53" name="Oval 52"/>
          <p:cNvSpPr/>
          <p:nvPr/>
        </p:nvSpPr>
        <p:spPr>
          <a:xfrm>
            <a:off x="2833018" y="4914900"/>
            <a:ext cx="457200" cy="457200"/>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smtClean="0">
              <a:solidFill>
                <a:schemeClr val="tx1"/>
              </a:solidFill>
            </a:endParaRPr>
          </a:p>
        </p:txBody>
      </p:sp>
      <p:sp>
        <p:nvSpPr>
          <p:cNvPr id="55" name="TextBox 54"/>
          <p:cNvSpPr txBox="1"/>
          <p:nvPr/>
        </p:nvSpPr>
        <p:spPr>
          <a:xfrm>
            <a:off x="1752600" y="4023944"/>
            <a:ext cx="2118133" cy="923330"/>
          </a:xfrm>
          <a:prstGeom prst="rect">
            <a:avLst/>
          </a:prstGeom>
          <a:noFill/>
        </p:spPr>
        <p:txBody>
          <a:bodyPr wrap="square" rtlCol="0">
            <a:spAutoFit/>
          </a:bodyPr>
          <a:lstStyle/>
          <a:p>
            <a:pPr algn="r"/>
            <a:r>
              <a:rPr lang="en-US" sz="5400" b="1" dirty="0" smtClean="0">
                <a:latin typeface="Segoe UI" panose="020B0502040204020203" pitchFamily="34" charset="0"/>
                <a:cs typeface="Segoe UI" panose="020B0502040204020203" pitchFamily="34" charset="0"/>
              </a:rPr>
              <a:t>20</a:t>
            </a:r>
            <a:r>
              <a:rPr lang="hr-HR" sz="5400" b="1" dirty="0" smtClean="0">
                <a:latin typeface="Segoe UI" panose="020B0502040204020203" pitchFamily="34" charset="0"/>
                <a:cs typeface="Segoe UI" panose="020B0502040204020203" pitchFamily="34" charset="0"/>
              </a:rPr>
              <a:t>00</a:t>
            </a:r>
            <a:endParaRPr lang="uk-UA" sz="5400" b="1" dirty="0">
              <a:latin typeface="Segoe UI" panose="020B0502040204020203" pitchFamily="34" charset="0"/>
              <a:cs typeface="Segoe UI" panose="020B0502040204020203" pitchFamily="34" charset="0"/>
            </a:endParaRPr>
          </a:p>
        </p:txBody>
      </p:sp>
      <p:sp>
        <p:nvSpPr>
          <p:cNvPr id="54" name="TextBox 53"/>
          <p:cNvSpPr txBox="1"/>
          <p:nvPr/>
        </p:nvSpPr>
        <p:spPr>
          <a:xfrm>
            <a:off x="772840" y="5626467"/>
            <a:ext cx="3829050" cy="646331"/>
          </a:xfrm>
          <a:prstGeom prst="rect">
            <a:avLst/>
          </a:prstGeom>
          <a:noFill/>
        </p:spPr>
        <p:txBody>
          <a:bodyPr wrap="square" rtlCol="0">
            <a:spAutoFit/>
          </a:bodyPr>
          <a:lstStyle/>
          <a:p>
            <a:pPr algn="r"/>
            <a:endParaRPr lang="uk-UA" sz="3600" dirty="0">
              <a:latin typeface="+mj-lt"/>
            </a:endParaRPr>
          </a:p>
        </p:txBody>
      </p:sp>
      <p:grpSp>
        <p:nvGrpSpPr>
          <p:cNvPr id="38" name="Group 37"/>
          <p:cNvGrpSpPr/>
          <p:nvPr/>
        </p:nvGrpSpPr>
        <p:grpSpPr>
          <a:xfrm>
            <a:off x="5725272" y="5646391"/>
            <a:ext cx="4520294" cy="1686011"/>
            <a:chOff x="118789" y="5626467"/>
            <a:chExt cx="4520294" cy="1686011"/>
          </a:xfrm>
        </p:grpSpPr>
        <p:sp>
          <p:nvSpPr>
            <p:cNvPr id="39" name="TextBox 38"/>
            <p:cNvSpPr txBox="1"/>
            <p:nvPr/>
          </p:nvSpPr>
          <p:spPr>
            <a:xfrm>
              <a:off x="772840" y="5626467"/>
              <a:ext cx="3829050" cy="646331"/>
            </a:xfrm>
            <a:prstGeom prst="rect">
              <a:avLst/>
            </a:prstGeom>
            <a:noFill/>
          </p:spPr>
          <p:txBody>
            <a:bodyPr wrap="square" rtlCol="0">
              <a:spAutoFit/>
            </a:bodyPr>
            <a:lstStyle/>
            <a:p>
              <a:pPr algn="r"/>
              <a:endParaRPr lang="uk-UA" sz="3600" dirty="0">
                <a:latin typeface="+mj-lt"/>
              </a:endParaRPr>
            </a:p>
          </p:txBody>
        </p:sp>
        <p:sp>
          <p:nvSpPr>
            <p:cNvPr id="40" name="TextBox 39"/>
            <p:cNvSpPr txBox="1"/>
            <p:nvPr/>
          </p:nvSpPr>
          <p:spPr>
            <a:xfrm>
              <a:off x="118789" y="6666147"/>
              <a:ext cx="4520294" cy="646331"/>
            </a:xfrm>
            <a:prstGeom prst="rect">
              <a:avLst/>
            </a:prstGeom>
            <a:noFill/>
          </p:spPr>
          <p:txBody>
            <a:bodyPr wrap="square" rtlCol="0">
              <a:spAutoFit/>
            </a:bodyPr>
            <a:lstStyle/>
            <a:p>
              <a:pPr algn="r">
                <a:buClr>
                  <a:schemeClr val="tx1"/>
                </a:buClr>
              </a:pPr>
              <a:endParaRPr lang="en-US" sz="3600" dirty="0" smtClean="0">
                <a:solidFill>
                  <a:schemeClr val="tx2"/>
                </a:solidFill>
              </a:endParaRPr>
            </a:p>
          </p:txBody>
        </p:sp>
      </p:grpSp>
      <p:sp>
        <p:nvSpPr>
          <p:cNvPr id="52" name="TextBox 51"/>
          <p:cNvSpPr txBox="1"/>
          <p:nvPr/>
        </p:nvSpPr>
        <p:spPr>
          <a:xfrm>
            <a:off x="6730636" y="5828888"/>
            <a:ext cx="4520294" cy="1754326"/>
          </a:xfrm>
          <a:prstGeom prst="rect">
            <a:avLst/>
          </a:prstGeom>
          <a:noFill/>
        </p:spPr>
        <p:txBody>
          <a:bodyPr wrap="square" rtlCol="0">
            <a:spAutoFit/>
          </a:bodyPr>
          <a:lstStyle/>
          <a:p>
            <a:pPr algn="ctr">
              <a:buClr>
                <a:schemeClr val="tx1"/>
              </a:buClr>
            </a:pPr>
            <a:r>
              <a:rPr lang="hr-HR" sz="3600" dirty="0" smtClean="0">
                <a:solidFill>
                  <a:schemeClr val="tx2"/>
                </a:solidFill>
                <a:latin typeface="Segoe UI" panose="020B0502040204020203" pitchFamily="34" charset="0"/>
                <a:cs typeface="Segoe UI" panose="020B0502040204020203" pitchFamily="34" charset="0"/>
              </a:rPr>
              <a:t>Verzija Jave </a:t>
            </a:r>
            <a:r>
              <a:rPr lang="en-US" sz="3600" dirty="0" smtClean="0">
                <a:latin typeface="Segoe UI" panose="020B0502040204020203" pitchFamily="34" charset="0"/>
                <a:cs typeface="Segoe UI" panose="020B0502040204020203" pitchFamily="34" charset="0"/>
              </a:rPr>
              <a:t>1</a:t>
            </a:r>
            <a:r>
              <a:rPr lang="hr-HR" sz="3600" dirty="0" smtClean="0">
                <a:latin typeface="Segoe UI" panose="020B0502040204020203" pitchFamily="34" charset="0"/>
                <a:cs typeface="Segoe UI" panose="020B0502040204020203" pitchFamily="34" charset="0"/>
              </a:rPr>
              <a:t>.8</a:t>
            </a:r>
          </a:p>
          <a:p>
            <a:pPr algn="ctr">
              <a:buClr>
                <a:schemeClr val="tx1"/>
              </a:buClr>
            </a:pPr>
            <a:r>
              <a:rPr lang="hr-HR" sz="3600" dirty="0">
                <a:solidFill>
                  <a:schemeClr val="tx2"/>
                </a:solidFill>
                <a:latin typeface="Segoe UI" panose="020B0502040204020203" pitchFamily="34" charset="0"/>
                <a:cs typeface="Segoe UI" panose="020B0502040204020203" pitchFamily="34" charset="0"/>
              </a:rPr>
              <a:t>Broj </a:t>
            </a:r>
            <a:r>
              <a:rPr lang="hr-HR" sz="3600" dirty="0" err="1">
                <a:solidFill>
                  <a:schemeClr val="tx2"/>
                </a:solidFill>
                <a:latin typeface="Segoe UI" panose="020B0502040204020203" pitchFamily="34" charset="0"/>
                <a:cs typeface="Segoe UI" panose="020B0502040204020203" pitchFamily="34" charset="0"/>
              </a:rPr>
              <a:t>developera</a:t>
            </a:r>
            <a:r>
              <a:rPr lang="hr-HR" sz="3600" dirty="0">
                <a:solidFill>
                  <a:schemeClr val="tx2"/>
                </a:solidFill>
                <a:latin typeface="Segoe UI" panose="020B0502040204020203" pitchFamily="34" charset="0"/>
                <a:cs typeface="Segoe UI" panose="020B0502040204020203" pitchFamily="34" charset="0"/>
              </a:rPr>
              <a:t> </a:t>
            </a:r>
            <a:r>
              <a:rPr lang="hr-HR" sz="3600" dirty="0" smtClean="0">
                <a:latin typeface="Segoe UI" panose="020B0502040204020203" pitchFamily="34" charset="0"/>
                <a:cs typeface="Segoe UI" panose="020B0502040204020203" pitchFamily="34" charset="0"/>
              </a:rPr>
              <a:t>35+</a:t>
            </a:r>
          </a:p>
          <a:p>
            <a:pPr algn="ctr">
              <a:buClr>
                <a:schemeClr val="tx1"/>
              </a:buClr>
            </a:pPr>
            <a:r>
              <a:rPr lang="hr-HR" sz="3600" dirty="0">
                <a:solidFill>
                  <a:schemeClr val="tx2"/>
                </a:solidFill>
                <a:latin typeface="Segoe UI" panose="020B0502040204020203" pitchFamily="34" charset="0"/>
                <a:cs typeface="Segoe UI" panose="020B0502040204020203" pitchFamily="34" charset="0"/>
              </a:rPr>
              <a:t>Broj projekata </a:t>
            </a:r>
            <a:r>
              <a:rPr lang="en-US" sz="3600" dirty="0">
                <a:latin typeface="Segoe UI" panose="020B0502040204020203" pitchFamily="34" charset="0"/>
                <a:cs typeface="Segoe UI" panose="020B0502040204020203" pitchFamily="34" charset="0"/>
              </a:rPr>
              <a:t>1</a:t>
            </a:r>
            <a:r>
              <a:rPr lang="hr-HR" sz="3600" dirty="0">
                <a:latin typeface="Segoe UI" panose="020B0502040204020203" pitchFamily="34" charset="0"/>
                <a:cs typeface="Segoe UI" panose="020B0502040204020203" pitchFamily="34" charset="0"/>
              </a:rPr>
              <a:t>00</a:t>
            </a:r>
            <a:r>
              <a:rPr lang="hr-HR" sz="3600" dirty="0" smtClean="0">
                <a:latin typeface="Segoe UI" panose="020B0502040204020203" pitchFamily="34" charset="0"/>
                <a:cs typeface="Segoe UI" panose="020B0502040204020203" pitchFamily="34" charset="0"/>
              </a:rPr>
              <a:t>+</a:t>
            </a:r>
            <a:endParaRPr lang="en-US" sz="3600" dirty="0">
              <a:solidFill>
                <a:schemeClr val="tx2"/>
              </a:solidFill>
              <a:latin typeface="Segoe UI" panose="020B0502040204020203" pitchFamily="34" charset="0"/>
              <a:cs typeface="Segoe UI" panose="020B0502040204020203" pitchFamily="34" charset="0"/>
            </a:endParaRPr>
          </a:p>
        </p:txBody>
      </p:sp>
      <p:sp>
        <p:nvSpPr>
          <p:cNvPr id="46" name="TextBox 45"/>
          <p:cNvSpPr txBox="1"/>
          <p:nvPr/>
        </p:nvSpPr>
        <p:spPr>
          <a:xfrm>
            <a:off x="806707" y="5828888"/>
            <a:ext cx="4263846" cy="1754326"/>
          </a:xfrm>
          <a:prstGeom prst="rect">
            <a:avLst/>
          </a:prstGeom>
          <a:noFill/>
        </p:spPr>
        <p:txBody>
          <a:bodyPr wrap="square" rtlCol="0">
            <a:spAutoFit/>
          </a:bodyPr>
          <a:lstStyle/>
          <a:p>
            <a:pPr algn="ctr">
              <a:buClr>
                <a:schemeClr val="tx1"/>
              </a:buClr>
            </a:pPr>
            <a:r>
              <a:rPr lang="hr-HR" sz="3600" dirty="0" smtClean="0">
                <a:solidFill>
                  <a:schemeClr val="tx2"/>
                </a:solidFill>
                <a:latin typeface="Segoe UI" panose="020B0502040204020203" pitchFamily="34" charset="0"/>
                <a:cs typeface="Segoe UI" panose="020B0502040204020203" pitchFamily="34" charset="0"/>
              </a:rPr>
              <a:t>Verzija Jave </a:t>
            </a:r>
            <a:r>
              <a:rPr lang="en-US" sz="3600" dirty="0" smtClean="0">
                <a:latin typeface="Segoe UI" panose="020B0502040204020203" pitchFamily="34" charset="0"/>
                <a:cs typeface="Segoe UI" panose="020B0502040204020203" pitchFamily="34" charset="0"/>
              </a:rPr>
              <a:t>1</a:t>
            </a:r>
            <a:r>
              <a:rPr lang="hr-HR" sz="3600" dirty="0" smtClean="0">
                <a:latin typeface="Segoe UI" panose="020B0502040204020203" pitchFamily="34" charset="0"/>
                <a:cs typeface="Segoe UI" panose="020B0502040204020203" pitchFamily="34" charset="0"/>
              </a:rPr>
              <a:t>.1</a:t>
            </a:r>
          </a:p>
          <a:p>
            <a:pPr algn="ctr">
              <a:buClr>
                <a:schemeClr val="tx1"/>
              </a:buClr>
            </a:pPr>
            <a:r>
              <a:rPr lang="hr-HR" sz="3600" dirty="0">
                <a:solidFill>
                  <a:schemeClr val="tx2"/>
                </a:solidFill>
                <a:latin typeface="Segoe UI" panose="020B0502040204020203" pitchFamily="34" charset="0"/>
                <a:cs typeface="Segoe UI" panose="020B0502040204020203" pitchFamily="34" charset="0"/>
              </a:rPr>
              <a:t>Broj </a:t>
            </a:r>
            <a:r>
              <a:rPr lang="hr-HR" sz="3600" dirty="0" err="1">
                <a:solidFill>
                  <a:schemeClr val="tx2"/>
                </a:solidFill>
                <a:latin typeface="Segoe UI" panose="020B0502040204020203" pitchFamily="34" charset="0"/>
                <a:cs typeface="Segoe UI" panose="020B0502040204020203" pitchFamily="34" charset="0"/>
              </a:rPr>
              <a:t>developera</a:t>
            </a:r>
            <a:r>
              <a:rPr lang="hr-HR" sz="3600" dirty="0">
                <a:solidFill>
                  <a:schemeClr val="tx2"/>
                </a:solidFill>
                <a:latin typeface="Segoe UI" panose="020B0502040204020203" pitchFamily="34" charset="0"/>
                <a:cs typeface="Segoe UI" panose="020B0502040204020203" pitchFamily="34" charset="0"/>
              </a:rPr>
              <a:t> </a:t>
            </a:r>
            <a:r>
              <a:rPr lang="en-US" sz="3600" dirty="0" smtClean="0">
                <a:latin typeface="Segoe UI" panose="020B0502040204020203" pitchFamily="34" charset="0"/>
                <a:cs typeface="Segoe UI" panose="020B0502040204020203" pitchFamily="34" charset="0"/>
              </a:rPr>
              <a:t>1</a:t>
            </a:r>
            <a:endParaRPr lang="hr-HR" sz="3600" dirty="0" smtClean="0">
              <a:latin typeface="Segoe UI" panose="020B0502040204020203" pitchFamily="34" charset="0"/>
              <a:cs typeface="Segoe UI" panose="020B0502040204020203" pitchFamily="34" charset="0"/>
            </a:endParaRPr>
          </a:p>
          <a:p>
            <a:pPr algn="ctr">
              <a:buClr>
                <a:schemeClr val="tx1"/>
              </a:buClr>
            </a:pPr>
            <a:r>
              <a:rPr lang="hr-HR" sz="3600" dirty="0">
                <a:solidFill>
                  <a:schemeClr val="tx2"/>
                </a:solidFill>
                <a:latin typeface="Segoe UI" panose="020B0502040204020203" pitchFamily="34" charset="0"/>
                <a:cs typeface="Segoe UI" panose="020B0502040204020203" pitchFamily="34" charset="0"/>
              </a:rPr>
              <a:t>Broj projekata </a:t>
            </a:r>
            <a:r>
              <a:rPr lang="en-US" sz="3600" dirty="0" smtClean="0">
                <a:latin typeface="Segoe UI" panose="020B0502040204020203" pitchFamily="34" charset="0"/>
                <a:cs typeface="Segoe UI" panose="020B0502040204020203" pitchFamily="34" charset="0"/>
              </a:rPr>
              <a:t>1</a:t>
            </a:r>
            <a:endParaRPr lang="en-US" sz="3600" dirty="0">
              <a:solidFill>
                <a:schemeClr val="tx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6126326"/>
      </p:ext>
    </p:extLst>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571411"/>
            <a:ext cx="9791700" cy="1338828"/>
          </a:xfrm>
        </p:spPr>
        <p:txBody>
          <a:bodyPr/>
          <a:lstStyle/>
          <a:p>
            <a:r>
              <a:rPr lang="hr-HR" dirty="0" smtClean="0">
                <a:latin typeface="Segoe UI" panose="020B0502040204020203" pitchFamily="34" charset="0"/>
                <a:cs typeface="Segoe UI" panose="020B0502040204020203" pitchFamily="34" charset="0"/>
              </a:rPr>
              <a:t>Projekti i tehnologije</a:t>
            </a:r>
            <a:r>
              <a:rPr lang="en-US" dirty="0">
                <a:latin typeface="Segoe UI" panose="020B0502040204020203" pitchFamily="34" charset="0"/>
                <a:cs typeface="Segoe UI" panose="020B0502040204020203" pitchFamily="34" charset="0"/>
              </a:rPr>
              <a:t/>
            </a:r>
            <a:br>
              <a:rPr lang="en-US" dirty="0">
                <a:latin typeface="Segoe UI" panose="020B0502040204020203" pitchFamily="34" charset="0"/>
                <a:cs typeface="Segoe UI" panose="020B0502040204020203" pitchFamily="34" charset="0"/>
              </a:rPr>
            </a:br>
            <a:r>
              <a:rPr lang="hr-HR" dirty="0" err="1">
                <a:solidFill>
                  <a:schemeClr val="accent1"/>
                </a:solidFill>
                <a:latin typeface="Segoe UI" panose="020B0502040204020203" pitchFamily="34" charset="0"/>
                <a:cs typeface="Segoe UI" panose="020B0502040204020203" pitchFamily="34" charset="0"/>
              </a:rPr>
              <a:t>open</a:t>
            </a:r>
            <a:r>
              <a:rPr lang="hr-HR" dirty="0">
                <a:solidFill>
                  <a:schemeClr val="accent1"/>
                </a:solidFill>
                <a:latin typeface="Segoe UI" panose="020B0502040204020203" pitchFamily="34" charset="0"/>
                <a:cs typeface="Segoe UI" panose="020B0502040204020203" pitchFamily="34" charset="0"/>
              </a:rPr>
              <a:t> </a:t>
            </a:r>
            <a:r>
              <a:rPr lang="hr-HR" dirty="0" err="1" smtClean="0">
                <a:solidFill>
                  <a:schemeClr val="accent1"/>
                </a:solidFill>
                <a:latin typeface="Segoe UI" panose="020B0502040204020203" pitchFamily="34" charset="0"/>
                <a:cs typeface="Segoe UI" panose="020B0502040204020203" pitchFamily="34" charset="0"/>
              </a:rPr>
              <a:t>source</a:t>
            </a:r>
            <a:endParaRPr lang="uk-UA" dirty="0">
              <a:solidFill>
                <a:schemeClr val="accent1"/>
              </a:solidFill>
              <a:latin typeface="Segoe UI" panose="020B0502040204020203" pitchFamily="34" charset="0"/>
              <a:cs typeface="Segoe UI" panose="020B0502040204020203" pitchFamily="34" charset="0"/>
            </a:endParaRPr>
          </a:p>
        </p:txBody>
      </p:sp>
      <p:grpSp>
        <p:nvGrpSpPr>
          <p:cNvPr id="10" name="Group 9"/>
          <p:cNvGrpSpPr/>
          <p:nvPr/>
        </p:nvGrpSpPr>
        <p:grpSpPr>
          <a:xfrm>
            <a:off x="1671795" y="4000500"/>
            <a:ext cx="1618660" cy="1618657"/>
            <a:chOff x="1850753" y="3662124"/>
            <a:chExt cx="989536" cy="989534"/>
          </a:xfrm>
        </p:grpSpPr>
        <p:sp>
          <p:nvSpPr>
            <p:cNvPr id="11" name="Овал 15"/>
            <p:cNvSpPr/>
            <p:nvPr/>
          </p:nvSpPr>
          <p:spPr>
            <a:xfrm>
              <a:off x="1850753" y="3662124"/>
              <a:ext cx="989536" cy="989534"/>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Freeform 465"/>
            <p:cNvSpPr>
              <a:spLocks noEditPoints="1"/>
            </p:cNvSpPr>
            <p:nvPr/>
          </p:nvSpPr>
          <p:spPr bwMode="auto">
            <a:xfrm>
              <a:off x="2044962" y="3899599"/>
              <a:ext cx="601117" cy="514584"/>
            </a:xfrm>
            <a:custGeom>
              <a:avLst/>
              <a:gdLst>
                <a:gd name="T0" fmla="*/ 168 w 180"/>
                <a:gd name="T1" fmla="*/ 0 h 176"/>
                <a:gd name="T2" fmla="*/ 55 w 180"/>
                <a:gd name="T3" fmla="*/ 64 h 176"/>
                <a:gd name="T4" fmla="*/ 40 w 180"/>
                <a:gd name="T5" fmla="*/ 98 h 176"/>
                <a:gd name="T6" fmla="*/ 72 w 180"/>
                <a:gd name="T7" fmla="*/ 136 h 176"/>
                <a:gd name="T8" fmla="*/ 89 w 180"/>
                <a:gd name="T9" fmla="*/ 166 h 176"/>
                <a:gd name="T10" fmla="*/ 140 w 180"/>
                <a:gd name="T11" fmla="*/ 92 h 176"/>
                <a:gd name="T12" fmla="*/ 104 w 180"/>
                <a:gd name="T13" fmla="*/ 119 h 176"/>
                <a:gd name="T14" fmla="*/ 85 w 180"/>
                <a:gd name="T15" fmla="*/ 131 h 176"/>
                <a:gd name="T16" fmla="*/ 77 w 180"/>
                <a:gd name="T17" fmla="*/ 128 h 176"/>
                <a:gd name="T18" fmla="*/ 55 w 180"/>
                <a:gd name="T19" fmla="*/ 121 h 176"/>
                <a:gd name="T20" fmla="*/ 45 w 180"/>
                <a:gd name="T21" fmla="*/ 91 h 176"/>
                <a:gd name="T22" fmla="*/ 57 w 180"/>
                <a:gd name="T23" fmla="*/ 72 h 176"/>
                <a:gd name="T24" fmla="*/ 104 w 180"/>
                <a:gd name="T25" fmla="*/ 118 h 176"/>
                <a:gd name="T26" fmla="*/ 134 w 180"/>
                <a:gd name="T27" fmla="*/ 87 h 176"/>
                <a:gd name="T28" fmla="*/ 110 w 180"/>
                <a:gd name="T29" fmla="*/ 112 h 176"/>
                <a:gd name="T30" fmla="*/ 82 w 180"/>
                <a:gd name="T31" fmla="*/ 49 h 176"/>
                <a:gd name="T32" fmla="*/ 168 w 180"/>
                <a:gd name="T33" fmla="*/ 8 h 176"/>
                <a:gd name="T34" fmla="*/ 31 w 180"/>
                <a:gd name="T35" fmla="*/ 98 h 176"/>
                <a:gd name="T36" fmla="*/ 78 w 180"/>
                <a:gd name="T37" fmla="*/ 145 h 176"/>
                <a:gd name="T38" fmla="*/ 31 w 180"/>
                <a:gd name="T39" fmla="*/ 98 h 176"/>
                <a:gd name="T40" fmla="*/ 29 w 180"/>
                <a:gd name="T41" fmla="*/ 125 h 176"/>
                <a:gd name="T42" fmla="*/ 51 w 180"/>
                <a:gd name="T43" fmla="*/ 147 h 176"/>
                <a:gd name="T44" fmla="*/ 84 w 180"/>
                <a:gd name="T45" fmla="*/ 64 h 176"/>
                <a:gd name="T46" fmla="*/ 84 w 180"/>
                <a:gd name="T47" fmla="*/ 72 h 176"/>
                <a:gd name="T48" fmla="*/ 84 w 180"/>
                <a:gd name="T49" fmla="*/ 64 h 176"/>
                <a:gd name="T50" fmla="*/ 112 w 180"/>
                <a:gd name="T51" fmla="*/ 92 h 176"/>
                <a:gd name="T52" fmla="*/ 104 w 180"/>
                <a:gd name="T53" fmla="*/ 92 h 176"/>
                <a:gd name="T54" fmla="*/ 132 w 180"/>
                <a:gd name="T55" fmla="*/ 56 h 176"/>
                <a:gd name="T56" fmla="*/ 132 w 180"/>
                <a:gd name="T57" fmla="*/ 32 h 176"/>
                <a:gd name="T58" fmla="*/ 132 w 180"/>
                <a:gd name="T59" fmla="*/ 56 h 176"/>
                <a:gd name="T60" fmla="*/ 136 w 180"/>
                <a:gd name="T61" fmla="*/ 44 h 176"/>
                <a:gd name="T62" fmla="*/ 128 w 180"/>
                <a:gd name="T63" fmla="*/ 44 h 176"/>
                <a:gd name="T64" fmla="*/ 96 w 180"/>
                <a:gd name="T65" fmla="*/ 84 h 176"/>
                <a:gd name="T66" fmla="*/ 96 w 180"/>
                <a:gd name="T67" fmla="*/ 76 h 176"/>
                <a:gd name="T68" fmla="*/ 96 w 180"/>
                <a:gd name="T69"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176">
                  <a:moveTo>
                    <a:pt x="175" y="1"/>
                  </a:moveTo>
                  <a:cubicBezTo>
                    <a:pt x="174" y="0"/>
                    <a:pt x="171" y="0"/>
                    <a:pt x="168" y="0"/>
                  </a:cubicBezTo>
                  <a:cubicBezTo>
                    <a:pt x="151" y="0"/>
                    <a:pt x="107" y="12"/>
                    <a:pt x="84" y="36"/>
                  </a:cubicBezTo>
                  <a:cubicBezTo>
                    <a:pt x="78" y="41"/>
                    <a:pt x="60" y="58"/>
                    <a:pt x="55" y="64"/>
                  </a:cubicBezTo>
                  <a:cubicBezTo>
                    <a:pt x="41" y="68"/>
                    <a:pt x="21" y="76"/>
                    <a:pt x="10" y="87"/>
                  </a:cubicBezTo>
                  <a:cubicBezTo>
                    <a:pt x="10" y="87"/>
                    <a:pt x="24" y="87"/>
                    <a:pt x="40" y="98"/>
                  </a:cubicBezTo>
                  <a:cubicBezTo>
                    <a:pt x="38" y="107"/>
                    <a:pt x="41" y="118"/>
                    <a:pt x="50" y="126"/>
                  </a:cubicBezTo>
                  <a:cubicBezTo>
                    <a:pt x="56" y="133"/>
                    <a:pt x="64" y="136"/>
                    <a:pt x="72" y="136"/>
                  </a:cubicBezTo>
                  <a:cubicBezTo>
                    <a:pt x="74" y="136"/>
                    <a:pt x="76" y="136"/>
                    <a:pt x="79" y="136"/>
                  </a:cubicBezTo>
                  <a:cubicBezTo>
                    <a:pt x="89" y="152"/>
                    <a:pt x="89" y="166"/>
                    <a:pt x="89" y="166"/>
                  </a:cubicBezTo>
                  <a:cubicBezTo>
                    <a:pt x="100" y="155"/>
                    <a:pt x="108" y="135"/>
                    <a:pt x="112" y="121"/>
                  </a:cubicBezTo>
                  <a:cubicBezTo>
                    <a:pt x="118" y="116"/>
                    <a:pt x="135" y="98"/>
                    <a:pt x="140" y="92"/>
                  </a:cubicBezTo>
                  <a:cubicBezTo>
                    <a:pt x="168" y="64"/>
                    <a:pt x="180" y="7"/>
                    <a:pt x="175" y="1"/>
                  </a:cubicBezTo>
                  <a:moveTo>
                    <a:pt x="104" y="119"/>
                  </a:moveTo>
                  <a:cubicBezTo>
                    <a:pt x="101" y="129"/>
                    <a:pt x="97" y="139"/>
                    <a:pt x="93" y="147"/>
                  </a:cubicBezTo>
                  <a:cubicBezTo>
                    <a:pt x="91" y="142"/>
                    <a:pt x="89" y="137"/>
                    <a:pt x="85" y="131"/>
                  </a:cubicBezTo>
                  <a:cubicBezTo>
                    <a:pt x="84" y="129"/>
                    <a:pt x="81" y="128"/>
                    <a:pt x="79" y="128"/>
                  </a:cubicBezTo>
                  <a:cubicBezTo>
                    <a:pt x="78" y="128"/>
                    <a:pt x="77" y="128"/>
                    <a:pt x="77" y="128"/>
                  </a:cubicBezTo>
                  <a:cubicBezTo>
                    <a:pt x="75" y="128"/>
                    <a:pt x="73" y="128"/>
                    <a:pt x="72" y="128"/>
                  </a:cubicBezTo>
                  <a:cubicBezTo>
                    <a:pt x="66" y="128"/>
                    <a:pt x="60" y="126"/>
                    <a:pt x="55" y="121"/>
                  </a:cubicBezTo>
                  <a:cubicBezTo>
                    <a:pt x="49" y="114"/>
                    <a:pt x="46" y="107"/>
                    <a:pt x="48" y="99"/>
                  </a:cubicBezTo>
                  <a:cubicBezTo>
                    <a:pt x="49" y="96"/>
                    <a:pt x="48" y="93"/>
                    <a:pt x="45" y="91"/>
                  </a:cubicBezTo>
                  <a:cubicBezTo>
                    <a:pt x="39" y="87"/>
                    <a:pt x="34" y="85"/>
                    <a:pt x="29" y="83"/>
                  </a:cubicBezTo>
                  <a:cubicBezTo>
                    <a:pt x="37" y="79"/>
                    <a:pt x="47" y="75"/>
                    <a:pt x="57" y="72"/>
                  </a:cubicBezTo>
                  <a:cubicBezTo>
                    <a:pt x="58" y="72"/>
                    <a:pt x="58" y="72"/>
                    <a:pt x="58" y="72"/>
                  </a:cubicBezTo>
                  <a:cubicBezTo>
                    <a:pt x="104" y="118"/>
                    <a:pt x="104" y="118"/>
                    <a:pt x="104" y="118"/>
                  </a:cubicBezTo>
                  <a:cubicBezTo>
                    <a:pt x="104" y="118"/>
                    <a:pt x="104" y="118"/>
                    <a:pt x="104" y="119"/>
                  </a:cubicBezTo>
                  <a:moveTo>
                    <a:pt x="134" y="87"/>
                  </a:moveTo>
                  <a:cubicBezTo>
                    <a:pt x="133" y="88"/>
                    <a:pt x="130" y="91"/>
                    <a:pt x="128" y="94"/>
                  </a:cubicBezTo>
                  <a:cubicBezTo>
                    <a:pt x="122" y="99"/>
                    <a:pt x="114" y="108"/>
                    <a:pt x="110" y="112"/>
                  </a:cubicBezTo>
                  <a:cubicBezTo>
                    <a:pt x="64" y="66"/>
                    <a:pt x="64" y="66"/>
                    <a:pt x="64" y="66"/>
                  </a:cubicBezTo>
                  <a:cubicBezTo>
                    <a:pt x="68" y="62"/>
                    <a:pt x="77" y="54"/>
                    <a:pt x="82" y="49"/>
                  </a:cubicBezTo>
                  <a:cubicBezTo>
                    <a:pt x="85" y="46"/>
                    <a:pt x="88" y="43"/>
                    <a:pt x="89" y="42"/>
                  </a:cubicBezTo>
                  <a:cubicBezTo>
                    <a:pt x="111" y="20"/>
                    <a:pt x="152" y="8"/>
                    <a:pt x="168" y="8"/>
                  </a:cubicBezTo>
                  <a:cubicBezTo>
                    <a:pt x="168" y="21"/>
                    <a:pt x="157" y="64"/>
                    <a:pt x="134" y="87"/>
                  </a:cubicBezTo>
                  <a:moveTo>
                    <a:pt x="31" y="98"/>
                  </a:moveTo>
                  <a:cubicBezTo>
                    <a:pt x="0" y="176"/>
                    <a:pt x="0" y="176"/>
                    <a:pt x="0" y="176"/>
                  </a:cubicBezTo>
                  <a:cubicBezTo>
                    <a:pt x="78" y="145"/>
                    <a:pt x="78" y="145"/>
                    <a:pt x="78" y="145"/>
                  </a:cubicBezTo>
                  <a:cubicBezTo>
                    <a:pt x="76" y="145"/>
                    <a:pt x="75" y="145"/>
                    <a:pt x="74" y="145"/>
                  </a:cubicBezTo>
                  <a:cubicBezTo>
                    <a:pt x="50" y="145"/>
                    <a:pt x="28" y="122"/>
                    <a:pt x="31" y="98"/>
                  </a:cubicBezTo>
                  <a:moveTo>
                    <a:pt x="14" y="162"/>
                  </a:moveTo>
                  <a:cubicBezTo>
                    <a:pt x="29" y="125"/>
                    <a:pt x="29" y="125"/>
                    <a:pt x="29" y="125"/>
                  </a:cubicBezTo>
                  <a:cubicBezTo>
                    <a:pt x="31" y="129"/>
                    <a:pt x="33" y="132"/>
                    <a:pt x="36" y="136"/>
                  </a:cubicBezTo>
                  <a:cubicBezTo>
                    <a:pt x="40" y="140"/>
                    <a:pt x="45" y="144"/>
                    <a:pt x="51" y="147"/>
                  </a:cubicBezTo>
                  <a:lnTo>
                    <a:pt x="14" y="162"/>
                  </a:lnTo>
                  <a:close/>
                  <a:moveTo>
                    <a:pt x="84" y="64"/>
                  </a:moveTo>
                  <a:cubicBezTo>
                    <a:pt x="82" y="64"/>
                    <a:pt x="80" y="66"/>
                    <a:pt x="80" y="68"/>
                  </a:cubicBezTo>
                  <a:cubicBezTo>
                    <a:pt x="80" y="70"/>
                    <a:pt x="82" y="72"/>
                    <a:pt x="84" y="72"/>
                  </a:cubicBezTo>
                  <a:cubicBezTo>
                    <a:pt x="86" y="72"/>
                    <a:pt x="88" y="70"/>
                    <a:pt x="88" y="68"/>
                  </a:cubicBezTo>
                  <a:cubicBezTo>
                    <a:pt x="88" y="66"/>
                    <a:pt x="86" y="64"/>
                    <a:pt x="84" y="64"/>
                  </a:cubicBezTo>
                  <a:moveTo>
                    <a:pt x="108" y="96"/>
                  </a:moveTo>
                  <a:cubicBezTo>
                    <a:pt x="110" y="96"/>
                    <a:pt x="112" y="94"/>
                    <a:pt x="112" y="92"/>
                  </a:cubicBezTo>
                  <a:cubicBezTo>
                    <a:pt x="112" y="90"/>
                    <a:pt x="110" y="88"/>
                    <a:pt x="108" y="88"/>
                  </a:cubicBezTo>
                  <a:cubicBezTo>
                    <a:pt x="106" y="88"/>
                    <a:pt x="104" y="90"/>
                    <a:pt x="104" y="92"/>
                  </a:cubicBezTo>
                  <a:cubicBezTo>
                    <a:pt x="104" y="94"/>
                    <a:pt x="106" y="96"/>
                    <a:pt x="108" y="96"/>
                  </a:cubicBezTo>
                  <a:moveTo>
                    <a:pt x="132" y="56"/>
                  </a:moveTo>
                  <a:cubicBezTo>
                    <a:pt x="139" y="56"/>
                    <a:pt x="144" y="51"/>
                    <a:pt x="144" y="44"/>
                  </a:cubicBezTo>
                  <a:cubicBezTo>
                    <a:pt x="144" y="37"/>
                    <a:pt x="139" y="32"/>
                    <a:pt x="132" y="32"/>
                  </a:cubicBezTo>
                  <a:cubicBezTo>
                    <a:pt x="125" y="32"/>
                    <a:pt x="120" y="37"/>
                    <a:pt x="120" y="44"/>
                  </a:cubicBezTo>
                  <a:cubicBezTo>
                    <a:pt x="120" y="51"/>
                    <a:pt x="125" y="56"/>
                    <a:pt x="132" y="56"/>
                  </a:cubicBezTo>
                  <a:moveTo>
                    <a:pt x="132" y="40"/>
                  </a:moveTo>
                  <a:cubicBezTo>
                    <a:pt x="134" y="40"/>
                    <a:pt x="136" y="42"/>
                    <a:pt x="136" y="44"/>
                  </a:cubicBezTo>
                  <a:cubicBezTo>
                    <a:pt x="136" y="46"/>
                    <a:pt x="134" y="48"/>
                    <a:pt x="132" y="48"/>
                  </a:cubicBezTo>
                  <a:cubicBezTo>
                    <a:pt x="130" y="48"/>
                    <a:pt x="128" y="46"/>
                    <a:pt x="128" y="44"/>
                  </a:cubicBezTo>
                  <a:cubicBezTo>
                    <a:pt x="128" y="42"/>
                    <a:pt x="130" y="40"/>
                    <a:pt x="132" y="40"/>
                  </a:cubicBezTo>
                  <a:moveTo>
                    <a:pt x="96" y="84"/>
                  </a:moveTo>
                  <a:cubicBezTo>
                    <a:pt x="98" y="84"/>
                    <a:pt x="100" y="82"/>
                    <a:pt x="100" y="80"/>
                  </a:cubicBezTo>
                  <a:cubicBezTo>
                    <a:pt x="100" y="78"/>
                    <a:pt x="98" y="76"/>
                    <a:pt x="96" y="76"/>
                  </a:cubicBezTo>
                  <a:cubicBezTo>
                    <a:pt x="94" y="76"/>
                    <a:pt x="92" y="78"/>
                    <a:pt x="92" y="80"/>
                  </a:cubicBezTo>
                  <a:cubicBezTo>
                    <a:pt x="92" y="82"/>
                    <a:pt x="94" y="84"/>
                    <a:pt x="96" y="8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uk-UA"/>
            </a:p>
          </p:txBody>
        </p:sp>
      </p:grpSp>
      <p:sp>
        <p:nvSpPr>
          <p:cNvPr id="4" name="Rectangle 3"/>
          <p:cNvSpPr/>
          <p:nvPr/>
        </p:nvSpPr>
        <p:spPr>
          <a:xfrm>
            <a:off x="4038600" y="2659279"/>
            <a:ext cx="12649200" cy="1754326"/>
          </a:xfrm>
          <a:prstGeom prst="rect">
            <a:avLst/>
          </a:prstGeom>
        </p:spPr>
        <p:txBody>
          <a:bodyPr wrap="square">
            <a:spAutoFit/>
          </a:bodyPr>
          <a:lstStyle/>
          <a:p>
            <a:pPr marL="571500" indent="-571500">
              <a:buClr>
                <a:schemeClr val="accent1"/>
              </a:buClr>
              <a:buFont typeface="Courier New" panose="02070309020205020404" pitchFamily="49" charset="0"/>
              <a:buChar char="o"/>
            </a:pPr>
            <a:r>
              <a:rPr lang="en-US" sz="3600" dirty="0"/>
              <a:t>20</a:t>
            </a:r>
            <a:r>
              <a:rPr lang="hr-HR" sz="3600" dirty="0"/>
              <a:t>12. </a:t>
            </a:r>
            <a:r>
              <a:rPr lang="hr-HR" sz="3600" dirty="0" err="1" smtClean="0"/>
              <a:t>open</a:t>
            </a:r>
            <a:r>
              <a:rPr lang="hr-HR" sz="3600" dirty="0" smtClean="0"/>
              <a:t> </a:t>
            </a:r>
            <a:r>
              <a:rPr lang="hr-HR" sz="3600" dirty="0" err="1"/>
              <a:t>source</a:t>
            </a:r>
            <a:r>
              <a:rPr lang="hr-HR" sz="3600" dirty="0"/>
              <a:t> infrastruktura za GIS </a:t>
            </a:r>
            <a:r>
              <a:rPr lang="hr-HR" sz="3600" dirty="0" smtClean="0"/>
              <a:t>projekte za Ministarstvo graditeljstva i </a:t>
            </a:r>
            <a:r>
              <a:rPr lang="hr-HR" sz="3600" dirty="0"/>
              <a:t>Grad </a:t>
            </a:r>
            <a:r>
              <a:rPr lang="hr-HR" sz="3600" dirty="0" smtClean="0"/>
              <a:t>Zagreb</a:t>
            </a:r>
          </a:p>
          <a:p>
            <a:pPr marL="571500" indent="-571500">
              <a:buClr>
                <a:schemeClr val="accent1"/>
              </a:buClr>
              <a:buFont typeface="Courier New" panose="02070309020205020404" pitchFamily="49" charset="0"/>
              <a:buChar char="o"/>
            </a:pPr>
            <a:r>
              <a:rPr lang="hr-HR" sz="3600" dirty="0" err="1" smtClean="0"/>
              <a:t>Geowebcache</a:t>
            </a:r>
            <a:r>
              <a:rPr lang="hr-HR" sz="3600" dirty="0"/>
              <a:t>, </a:t>
            </a:r>
            <a:r>
              <a:rPr lang="hr-HR" sz="3600" dirty="0" err="1"/>
              <a:t>Geoserveri</a:t>
            </a:r>
            <a:r>
              <a:rPr lang="hr-HR" sz="3600" dirty="0"/>
              <a:t>, </a:t>
            </a:r>
            <a:r>
              <a:rPr lang="hr-HR" sz="3600" dirty="0" err="1" smtClean="0"/>
              <a:t>OSGeo</a:t>
            </a:r>
            <a:endParaRPr lang="hr-HR" sz="3600" dirty="0"/>
          </a:p>
        </p:txBody>
      </p:sp>
      <p:sp>
        <p:nvSpPr>
          <p:cNvPr id="5" name="Rectangle 4"/>
          <p:cNvSpPr/>
          <p:nvPr/>
        </p:nvSpPr>
        <p:spPr>
          <a:xfrm>
            <a:off x="4031673" y="5126711"/>
            <a:ext cx="5181600" cy="3416320"/>
          </a:xfrm>
          <a:prstGeom prst="rect">
            <a:avLst/>
          </a:prstGeom>
        </p:spPr>
        <p:txBody>
          <a:bodyPr wrap="square">
            <a:spAutoFit/>
          </a:bodyPr>
          <a:lstStyle/>
          <a:p>
            <a:pPr marL="571500" indent="-571500">
              <a:buFont typeface="Courier New" panose="02070309020205020404" pitchFamily="49" charset="0"/>
              <a:buChar char="o"/>
            </a:pPr>
            <a:r>
              <a:rPr lang="hr-HR" sz="3600" dirty="0" smtClean="0">
                <a:latin typeface="Segoe UI" panose="020B0502040204020203" pitchFamily="34" charset="0"/>
                <a:cs typeface="Segoe UI" panose="020B0502040204020203" pitchFamily="34" charset="0"/>
              </a:rPr>
              <a:t>Apache</a:t>
            </a:r>
          </a:p>
          <a:p>
            <a:pPr marL="571500" indent="-571500">
              <a:buFont typeface="Courier New" panose="02070309020205020404" pitchFamily="49" charset="0"/>
              <a:buChar char="o"/>
            </a:pPr>
            <a:r>
              <a:rPr lang="hr-HR" sz="3600" dirty="0" err="1" smtClean="0">
                <a:latin typeface="Segoe UI" panose="020B0502040204020203" pitchFamily="34" charset="0"/>
                <a:cs typeface="Segoe UI" panose="020B0502040204020203" pitchFamily="34" charset="0"/>
              </a:rPr>
              <a:t>Tomcat</a:t>
            </a:r>
            <a:endParaRPr lang="hr-HR" sz="3600" dirty="0">
              <a:latin typeface="Segoe UI" panose="020B0502040204020203" pitchFamily="34" charset="0"/>
              <a:cs typeface="Segoe UI" panose="020B0502040204020203" pitchFamily="34" charset="0"/>
            </a:endParaRPr>
          </a:p>
          <a:p>
            <a:pPr marL="571500" indent="-571500">
              <a:buFont typeface="Courier New" panose="02070309020205020404" pitchFamily="49" charset="0"/>
              <a:buChar char="o"/>
            </a:pPr>
            <a:r>
              <a:rPr lang="hr-HR" sz="3600" dirty="0" err="1" smtClean="0">
                <a:latin typeface="Segoe UI" panose="020B0502040204020203" pitchFamily="34" charset="0"/>
                <a:cs typeface="Segoe UI" panose="020B0502040204020203" pitchFamily="34" charset="0"/>
              </a:rPr>
              <a:t>AWStats</a:t>
            </a:r>
            <a:endParaRPr lang="hr-HR" sz="3600" dirty="0">
              <a:latin typeface="Segoe UI" panose="020B0502040204020203" pitchFamily="34" charset="0"/>
              <a:cs typeface="Segoe UI" panose="020B0502040204020203" pitchFamily="34" charset="0"/>
            </a:endParaRPr>
          </a:p>
          <a:p>
            <a:pPr marL="571500" indent="-571500">
              <a:buFont typeface="Courier New" panose="02070309020205020404" pitchFamily="49" charset="0"/>
              <a:buChar char="o"/>
            </a:pPr>
            <a:r>
              <a:rPr lang="hr-HR" sz="3600" dirty="0" smtClean="0">
                <a:latin typeface="Segoe UI" panose="020B0502040204020203" pitchFamily="34" charset="0"/>
                <a:cs typeface="Segoe UI" panose="020B0502040204020203" pitchFamily="34" charset="0"/>
              </a:rPr>
              <a:t>SLES</a:t>
            </a:r>
            <a:endParaRPr lang="hr-HR" sz="3600" dirty="0">
              <a:latin typeface="Segoe UI" panose="020B0502040204020203" pitchFamily="34" charset="0"/>
              <a:cs typeface="Segoe UI" panose="020B0502040204020203" pitchFamily="34" charset="0"/>
            </a:endParaRPr>
          </a:p>
          <a:p>
            <a:pPr marL="571500" indent="-571500">
              <a:buFont typeface="Courier New" panose="02070309020205020404" pitchFamily="49" charset="0"/>
              <a:buChar char="o"/>
            </a:pPr>
            <a:r>
              <a:rPr lang="hr-HR" sz="3600" dirty="0" smtClean="0">
                <a:latin typeface="Segoe UI" panose="020B0502040204020203" pitchFamily="34" charset="0"/>
                <a:cs typeface="Segoe UI" panose="020B0502040204020203" pitchFamily="34" charset="0"/>
              </a:rPr>
              <a:t>PHP</a:t>
            </a:r>
            <a:endParaRPr lang="hr-HR" sz="3600" dirty="0">
              <a:latin typeface="Segoe UI" panose="020B0502040204020203" pitchFamily="34" charset="0"/>
              <a:cs typeface="Segoe UI" panose="020B0502040204020203" pitchFamily="34" charset="0"/>
            </a:endParaRPr>
          </a:p>
          <a:p>
            <a:pPr marL="571500" indent="-571500">
              <a:buFont typeface="Courier New" panose="02070309020205020404" pitchFamily="49" charset="0"/>
              <a:buChar char="o"/>
            </a:pPr>
            <a:r>
              <a:rPr lang="hr-HR" sz="3600" dirty="0" err="1" smtClean="0">
                <a:latin typeface="Segoe UI" panose="020B0502040204020203" pitchFamily="34" charset="0"/>
                <a:cs typeface="Segoe UI" panose="020B0502040204020203" pitchFamily="34" charset="0"/>
              </a:rPr>
              <a:t>PostgreSQL</a:t>
            </a:r>
            <a:endParaRPr lang="hr-HR" sz="3600" dirty="0">
              <a:latin typeface="Segoe UI" panose="020B0502040204020203" pitchFamily="34" charset="0"/>
              <a:cs typeface="Segoe UI" panose="020B0502040204020203" pitchFamily="34" charset="0"/>
            </a:endParaRPr>
          </a:p>
        </p:txBody>
      </p:sp>
      <p:sp>
        <p:nvSpPr>
          <p:cNvPr id="15" name="Rectangle 14"/>
          <p:cNvSpPr/>
          <p:nvPr/>
        </p:nvSpPr>
        <p:spPr>
          <a:xfrm>
            <a:off x="10695709" y="5126711"/>
            <a:ext cx="5181600" cy="3416320"/>
          </a:xfrm>
          <a:prstGeom prst="rect">
            <a:avLst/>
          </a:prstGeom>
        </p:spPr>
        <p:txBody>
          <a:bodyPr wrap="square">
            <a:spAutoFit/>
          </a:bodyPr>
          <a:lstStyle/>
          <a:p>
            <a:pPr marL="571500" indent="-571500">
              <a:buFont typeface="Courier New" panose="02070309020205020404" pitchFamily="49" charset="0"/>
              <a:buChar char="o"/>
            </a:pPr>
            <a:r>
              <a:rPr lang="hr-HR" sz="3600" dirty="0" err="1" smtClean="0">
                <a:latin typeface="Segoe UI" panose="020B0502040204020203" pitchFamily="34" charset="0"/>
                <a:cs typeface="Segoe UI" panose="020B0502040204020203" pitchFamily="34" charset="0"/>
              </a:rPr>
              <a:t>Quarz</a:t>
            </a:r>
            <a:endParaRPr lang="hr-HR" sz="3600" dirty="0">
              <a:latin typeface="Segoe UI" panose="020B0502040204020203" pitchFamily="34" charset="0"/>
              <a:cs typeface="Segoe UI" panose="020B0502040204020203" pitchFamily="34" charset="0"/>
            </a:endParaRPr>
          </a:p>
          <a:p>
            <a:pPr marL="571500" indent="-571500">
              <a:buFont typeface="Courier New" panose="02070309020205020404" pitchFamily="49" charset="0"/>
              <a:buChar char="o"/>
            </a:pPr>
            <a:r>
              <a:rPr lang="hr-HR" sz="3600" dirty="0" err="1" smtClean="0">
                <a:latin typeface="Segoe UI" panose="020B0502040204020203" pitchFamily="34" charset="0"/>
                <a:cs typeface="Segoe UI" panose="020B0502040204020203" pitchFamily="34" charset="0"/>
              </a:rPr>
              <a:t>Foreman</a:t>
            </a:r>
            <a:endParaRPr lang="hr-HR" sz="3600" dirty="0">
              <a:latin typeface="Segoe UI" panose="020B0502040204020203" pitchFamily="34" charset="0"/>
              <a:cs typeface="Segoe UI" panose="020B0502040204020203" pitchFamily="34" charset="0"/>
            </a:endParaRPr>
          </a:p>
          <a:p>
            <a:pPr marL="571500" indent="-571500">
              <a:buFont typeface="Courier New" panose="02070309020205020404" pitchFamily="49" charset="0"/>
              <a:buChar char="o"/>
            </a:pPr>
            <a:r>
              <a:rPr lang="hr-HR" sz="3600" dirty="0" err="1" smtClean="0">
                <a:latin typeface="Segoe UI" panose="020B0502040204020203" pitchFamily="34" charset="0"/>
                <a:cs typeface="Segoe UI" panose="020B0502040204020203" pitchFamily="34" charset="0"/>
              </a:rPr>
              <a:t>Ansible</a:t>
            </a:r>
            <a:endParaRPr lang="hr-HR" sz="3600" dirty="0">
              <a:latin typeface="Segoe UI" panose="020B0502040204020203" pitchFamily="34" charset="0"/>
              <a:cs typeface="Segoe UI" panose="020B0502040204020203" pitchFamily="34" charset="0"/>
            </a:endParaRPr>
          </a:p>
          <a:p>
            <a:pPr marL="571500" indent="-571500">
              <a:buFont typeface="Courier New" panose="02070309020205020404" pitchFamily="49" charset="0"/>
              <a:buChar char="o"/>
            </a:pPr>
            <a:r>
              <a:rPr lang="hr-HR" sz="3600" dirty="0" err="1" smtClean="0">
                <a:latin typeface="Segoe UI" panose="020B0502040204020203" pitchFamily="34" charset="0"/>
                <a:cs typeface="Segoe UI" panose="020B0502040204020203" pitchFamily="34" charset="0"/>
              </a:rPr>
              <a:t>Puppet</a:t>
            </a:r>
            <a:endParaRPr lang="hr-HR" sz="3600" dirty="0">
              <a:latin typeface="Segoe UI" panose="020B0502040204020203" pitchFamily="34" charset="0"/>
              <a:cs typeface="Segoe UI" panose="020B0502040204020203" pitchFamily="34" charset="0"/>
            </a:endParaRPr>
          </a:p>
          <a:p>
            <a:pPr marL="571500" indent="-571500">
              <a:buFont typeface="Courier New" panose="02070309020205020404" pitchFamily="49" charset="0"/>
              <a:buChar char="o"/>
            </a:pPr>
            <a:r>
              <a:rPr lang="hr-HR" sz="3600" dirty="0" err="1" smtClean="0">
                <a:latin typeface="Segoe UI" panose="020B0502040204020203" pitchFamily="34" charset="0"/>
                <a:cs typeface="Segoe UI" panose="020B0502040204020203" pitchFamily="34" charset="0"/>
              </a:rPr>
              <a:t>JasperReports</a:t>
            </a:r>
            <a:endParaRPr lang="hr-HR" sz="3600" dirty="0" smtClean="0">
              <a:latin typeface="Segoe UI" panose="020B0502040204020203" pitchFamily="34" charset="0"/>
              <a:cs typeface="Segoe UI" panose="020B0502040204020203" pitchFamily="34" charset="0"/>
            </a:endParaRPr>
          </a:p>
          <a:p>
            <a:pPr marL="571500" indent="-571500">
              <a:buFont typeface="Courier New" panose="02070309020205020404" pitchFamily="49" charset="0"/>
              <a:buChar char="o"/>
            </a:pPr>
            <a:r>
              <a:rPr lang="hr-HR" sz="3600" dirty="0" err="1" smtClean="0">
                <a:latin typeface="Segoe UI" panose="020B0502040204020203" pitchFamily="34" charset="0"/>
                <a:cs typeface="Segoe UI" panose="020B0502040204020203" pitchFamily="34" charset="0"/>
              </a:rPr>
              <a:t>Spark</a:t>
            </a:r>
            <a:endParaRPr lang="hr-HR" sz="3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8791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465"/>
          <p:cNvSpPr>
            <a:spLocks noEditPoints="1"/>
          </p:cNvSpPr>
          <p:nvPr/>
        </p:nvSpPr>
        <p:spPr bwMode="auto">
          <a:xfrm rot="20700000">
            <a:off x="2179438" y="2423701"/>
            <a:ext cx="2324375" cy="2225465"/>
          </a:xfrm>
          <a:custGeom>
            <a:avLst/>
            <a:gdLst>
              <a:gd name="T0" fmla="*/ 168 w 180"/>
              <a:gd name="T1" fmla="*/ 0 h 176"/>
              <a:gd name="T2" fmla="*/ 55 w 180"/>
              <a:gd name="T3" fmla="*/ 64 h 176"/>
              <a:gd name="T4" fmla="*/ 40 w 180"/>
              <a:gd name="T5" fmla="*/ 98 h 176"/>
              <a:gd name="T6" fmla="*/ 72 w 180"/>
              <a:gd name="T7" fmla="*/ 136 h 176"/>
              <a:gd name="T8" fmla="*/ 89 w 180"/>
              <a:gd name="T9" fmla="*/ 166 h 176"/>
              <a:gd name="T10" fmla="*/ 140 w 180"/>
              <a:gd name="T11" fmla="*/ 92 h 176"/>
              <a:gd name="T12" fmla="*/ 104 w 180"/>
              <a:gd name="T13" fmla="*/ 119 h 176"/>
              <a:gd name="T14" fmla="*/ 85 w 180"/>
              <a:gd name="T15" fmla="*/ 131 h 176"/>
              <a:gd name="T16" fmla="*/ 77 w 180"/>
              <a:gd name="T17" fmla="*/ 128 h 176"/>
              <a:gd name="T18" fmla="*/ 55 w 180"/>
              <a:gd name="T19" fmla="*/ 121 h 176"/>
              <a:gd name="T20" fmla="*/ 45 w 180"/>
              <a:gd name="T21" fmla="*/ 91 h 176"/>
              <a:gd name="T22" fmla="*/ 57 w 180"/>
              <a:gd name="T23" fmla="*/ 72 h 176"/>
              <a:gd name="T24" fmla="*/ 104 w 180"/>
              <a:gd name="T25" fmla="*/ 118 h 176"/>
              <a:gd name="T26" fmla="*/ 134 w 180"/>
              <a:gd name="T27" fmla="*/ 87 h 176"/>
              <a:gd name="T28" fmla="*/ 110 w 180"/>
              <a:gd name="T29" fmla="*/ 112 h 176"/>
              <a:gd name="T30" fmla="*/ 82 w 180"/>
              <a:gd name="T31" fmla="*/ 49 h 176"/>
              <a:gd name="T32" fmla="*/ 168 w 180"/>
              <a:gd name="T33" fmla="*/ 8 h 176"/>
              <a:gd name="T34" fmla="*/ 31 w 180"/>
              <a:gd name="T35" fmla="*/ 98 h 176"/>
              <a:gd name="T36" fmla="*/ 78 w 180"/>
              <a:gd name="T37" fmla="*/ 145 h 176"/>
              <a:gd name="T38" fmla="*/ 31 w 180"/>
              <a:gd name="T39" fmla="*/ 98 h 176"/>
              <a:gd name="T40" fmla="*/ 29 w 180"/>
              <a:gd name="T41" fmla="*/ 125 h 176"/>
              <a:gd name="T42" fmla="*/ 51 w 180"/>
              <a:gd name="T43" fmla="*/ 147 h 176"/>
              <a:gd name="T44" fmla="*/ 84 w 180"/>
              <a:gd name="T45" fmla="*/ 64 h 176"/>
              <a:gd name="T46" fmla="*/ 84 w 180"/>
              <a:gd name="T47" fmla="*/ 72 h 176"/>
              <a:gd name="T48" fmla="*/ 84 w 180"/>
              <a:gd name="T49" fmla="*/ 64 h 176"/>
              <a:gd name="T50" fmla="*/ 112 w 180"/>
              <a:gd name="T51" fmla="*/ 92 h 176"/>
              <a:gd name="T52" fmla="*/ 104 w 180"/>
              <a:gd name="T53" fmla="*/ 92 h 176"/>
              <a:gd name="T54" fmla="*/ 132 w 180"/>
              <a:gd name="T55" fmla="*/ 56 h 176"/>
              <a:gd name="T56" fmla="*/ 132 w 180"/>
              <a:gd name="T57" fmla="*/ 32 h 176"/>
              <a:gd name="T58" fmla="*/ 132 w 180"/>
              <a:gd name="T59" fmla="*/ 56 h 176"/>
              <a:gd name="T60" fmla="*/ 136 w 180"/>
              <a:gd name="T61" fmla="*/ 44 h 176"/>
              <a:gd name="T62" fmla="*/ 128 w 180"/>
              <a:gd name="T63" fmla="*/ 44 h 176"/>
              <a:gd name="T64" fmla="*/ 96 w 180"/>
              <a:gd name="T65" fmla="*/ 84 h 176"/>
              <a:gd name="T66" fmla="*/ 96 w 180"/>
              <a:gd name="T67" fmla="*/ 76 h 176"/>
              <a:gd name="T68" fmla="*/ 96 w 180"/>
              <a:gd name="T69"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176">
                <a:moveTo>
                  <a:pt x="175" y="1"/>
                </a:moveTo>
                <a:cubicBezTo>
                  <a:pt x="174" y="0"/>
                  <a:pt x="171" y="0"/>
                  <a:pt x="168" y="0"/>
                </a:cubicBezTo>
                <a:cubicBezTo>
                  <a:pt x="151" y="0"/>
                  <a:pt x="107" y="12"/>
                  <a:pt x="84" y="36"/>
                </a:cubicBezTo>
                <a:cubicBezTo>
                  <a:pt x="78" y="41"/>
                  <a:pt x="60" y="58"/>
                  <a:pt x="55" y="64"/>
                </a:cubicBezTo>
                <a:cubicBezTo>
                  <a:pt x="41" y="68"/>
                  <a:pt x="21" y="76"/>
                  <a:pt x="10" y="87"/>
                </a:cubicBezTo>
                <a:cubicBezTo>
                  <a:pt x="10" y="87"/>
                  <a:pt x="24" y="87"/>
                  <a:pt x="40" y="98"/>
                </a:cubicBezTo>
                <a:cubicBezTo>
                  <a:pt x="38" y="107"/>
                  <a:pt x="41" y="118"/>
                  <a:pt x="50" y="126"/>
                </a:cubicBezTo>
                <a:cubicBezTo>
                  <a:pt x="56" y="133"/>
                  <a:pt x="64" y="136"/>
                  <a:pt x="72" y="136"/>
                </a:cubicBezTo>
                <a:cubicBezTo>
                  <a:pt x="74" y="136"/>
                  <a:pt x="76" y="136"/>
                  <a:pt x="79" y="136"/>
                </a:cubicBezTo>
                <a:cubicBezTo>
                  <a:pt x="89" y="152"/>
                  <a:pt x="89" y="166"/>
                  <a:pt x="89" y="166"/>
                </a:cubicBezTo>
                <a:cubicBezTo>
                  <a:pt x="100" y="155"/>
                  <a:pt x="108" y="135"/>
                  <a:pt x="112" y="121"/>
                </a:cubicBezTo>
                <a:cubicBezTo>
                  <a:pt x="118" y="116"/>
                  <a:pt x="135" y="98"/>
                  <a:pt x="140" y="92"/>
                </a:cubicBezTo>
                <a:cubicBezTo>
                  <a:pt x="168" y="64"/>
                  <a:pt x="180" y="7"/>
                  <a:pt x="175" y="1"/>
                </a:cubicBezTo>
                <a:moveTo>
                  <a:pt x="104" y="119"/>
                </a:moveTo>
                <a:cubicBezTo>
                  <a:pt x="101" y="129"/>
                  <a:pt x="97" y="139"/>
                  <a:pt x="93" y="147"/>
                </a:cubicBezTo>
                <a:cubicBezTo>
                  <a:pt x="91" y="142"/>
                  <a:pt x="89" y="137"/>
                  <a:pt x="85" y="131"/>
                </a:cubicBezTo>
                <a:cubicBezTo>
                  <a:pt x="84" y="129"/>
                  <a:pt x="81" y="128"/>
                  <a:pt x="79" y="128"/>
                </a:cubicBezTo>
                <a:cubicBezTo>
                  <a:pt x="78" y="128"/>
                  <a:pt x="77" y="128"/>
                  <a:pt x="77" y="128"/>
                </a:cubicBezTo>
                <a:cubicBezTo>
                  <a:pt x="75" y="128"/>
                  <a:pt x="73" y="128"/>
                  <a:pt x="72" y="128"/>
                </a:cubicBezTo>
                <a:cubicBezTo>
                  <a:pt x="66" y="128"/>
                  <a:pt x="60" y="126"/>
                  <a:pt x="55" y="121"/>
                </a:cubicBezTo>
                <a:cubicBezTo>
                  <a:pt x="49" y="114"/>
                  <a:pt x="46" y="107"/>
                  <a:pt x="48" y="99"/>
                </a:cubicBezTo>
                <a:cubicBezTo>
                  <a:pt x="49" y="96"/>
                  <a:pt x="48" y="93"/>
                  <a:pt x="45" y="91"/>
                </a:cubicBezTo>
                <a:cubicBezTo>
                  <a:pt x="39" y="87"/>
                  <a:pt x="34" y="85"/>
                  <a:pt x="29" y="83"/>
                </a:cubicBezTo>
                <a:cubicBezTo>
                  <a:pt x="37" y="79"/>
                  <a:pt x="47" y="75"/>
                  <a:pt x="57" y="72"/>
                </a:cubicBezTo>
                <a:cubicBezTo>
                  <a:pt x="58" y="72"/>
                  <a:pt x="58" y="72"/>
                  <a:pt x="58" y="72"/>
                </a:cubicBezTo>
                <a:cubicBezTo>
                  <a:pt x="104" y="118"/>
                  <a:pt x="104" y="118"/>
                  <a:pt x="104" y="118"/>
                </a:cubicBezTo>
                <a:cubicBezTo>
                  <a:pt x="104" y="118"/>
                  <a:pt x="104" y="118"/>
                  <a:pt x="104" y="119"/>
                </a:cubicBezTo>
                <a:moveTo>
                  <a:pt x="134" y="87"/>
                </a:moveTo>
                <a:cubicBezTo>
                  <a:pt x="133" y="88"/>
                  <a:pt x="130" y="91"/>
                  <a:pt x="128" y="94"/>
                </a:cubicBezTo>
                <a:cubicBezTo>
                  <a:pt x="122" y="99"/>
                  <a:pt x="114" y="108"/>
                  <a:pt x="110" y="112"/>
                </a:cubicBezTo>
                <a:cubicBezTo>
                  <a:pt x="64" y="66"/>
                  <a:pt x="64" y="66"/>
                  <a:pt x="64" y="66"/>
                </a:cubicBezTo>
                <a:cubicBezTo>
                  <a:pt x="68" y="62"/>
                  <a:pt x="77" y="54"/>
                  <a:pt x="82" y="49"/>
                </a:cubicBezTo>
                <a:cubicBezTo>
                  <a:pt x="85" y="46"/>
                  <a:pt x="88" y="43"/>
                  <a:pt x="89" y="42"/>
                </a:cubicBezTo>
                <a:cubicBezTo>
                  <a:pt x="111" y="20"/>
                  <a:pt x="152" y="8"/>
                  <a:pt x="168" y="8"/>
                </a:cubicBezTo>
                <a:cubicBezTo>
                  <a:pt x="168" y="21"/>
                  <a:pt x="157" y="64"/>
                  <a:pt x="134" y="87"/>
                </a:cubicBezTo>
                <a:moveTo>
                  <a:pt x="31" y="98"/>
                </a:moveTo>
                <a:cubicBezTo>
                  <a:pt x="0" y="176"/>
                  <a:pt x="0" y="176"/>
                  <a:pt x="0" y="176"/>
                </a:cubicBezTo>
                <a:cubicBezTo>
                  <a:pt x="78" y="145"/>
                  <a:pt x="78" y="145"/>
                  <a:pt x="78" y="145"/>
                </a:cubicBezTo>
                <a:cubicBezTo>
                  <a:pt x="76" y="145"/>
                  <a:pt x="75" y="145"/>
                  <a:pt x="74" y="145"/>
                </a:cubicBezTo>
                <a:cubicBezTo>
                  <a:pt x="50" y="145"/>
                  <a:pt x="28" y="122"/>
                  <a:pt x="31" y="98"/>
                </a:cubicBezTo>
                <a:moveTo>
                  <a:pt x="14" y="162"/>
                </a:moveTo>
                <a:cubicBezTo>
                  <a:pt x="29" y="125"/>
                  <a:pt x="29" y="125"/>
                  <a:pt x="29" y="125"/>
                </a:cubicBezTo>
                <a:cubicBezTo>
                  <a:pt x="31" y="129"/>
                  <a:pt x="33" y="132"/>
                  <a:pt x="36" y="136"/>
                </a:cubicBezTo>
                <a:cubicBezTo>
                  <a:pt x="40" y="140"/>
                  <a:pt x="45" y="144"/>
                  <a:pt x="51" y="147"/>
                </a:cubicBezTo>
                <a:lnTo>
                  <a:pt x="14" y="162"/>
                </a:lnTo>
                <a:close/>
                <a:moveTo>
                  <a:pt x="84" y="64"/>
                </a:moveTo>
                <a:cubicBezTo>
                  <a:pt x="82" y="64"/>
                  <a:pt x="80" y="66"/>
                  <a:pt x="80" y="68"/>
                </a:cubicBezTo>
                <a:cubicBezTo>
                  <a:pt x="80" y="70"/>
                  <a:pt x="82" y="72"/>
                  <a:pt x="84" y="72"/>
                </a:cubicBezTo>
                <a:cubicBezTo>
                  <a:pt x="86" y="72"/>
                  <a:pt x="88" y="70"/>
                  <a:pt x="88" y="68"/>
                </a:cubicBezTo>
                <a:cubicBezTo>
                  <a:pt x="88" y="66"/>
                  <a:pt x="86" y="64"/>
                  <a:pt x="84" y="64"/>
                </a:cubicBezTo>
                <a:moveTo>
                  <a:pt x="108" y="96"/>
                </a:moveTo>
                <a:cubicBezTo>
                  <a:pt x="110" y="96"/>
                  <a:pt x="112" y="94"/>
                  <a:pt x="112" y="92"/>
                </a:cubicBezTo>
                <a:cubicBezTo>
                  <a:pt x="112" y="90"/>
                  <a:pt x="110" y="88"/>
                  <a:pt x="108" y="88"/>
                </a:cubicBezTo>
                <a:cubicBezTo>
                  <a:pt x="106" y="88"/>
                  <a:pt x="104" y="90"/>
                  <a:pt x="104" y="92"/>
                </a:cubicBezTo>
                <a:cubicBezTo>
                  <a:pt x="104" y="94"/>
                  <a:pt x="106" y="96"/>
                  <a:pt x="108" y="96"/>
                </a:cubicBezTo>
                <a:moveTo>
                  <a:pt x="132" y="56"/>
                </a:moveTo>
                <a:cubicBezTo>
                  <a:pt x="139" y="56"/>
                  <a:pt x="144" y="51"/>
                  <a:pt x="144" y="44"/>
                </a:cubicBezTo>
                <a:cubicBezTo>
                  <a:pt x="144" y="37"/>
                  <a:pt x="139" y="32"/>
                  <a:pt x="132" y="32"/>
                </a:cubicBezTo>
                <a:cubicBezTo>
                  <a:pt x="125" y="32"/>
                  <a:pt x="120" y="37"/>
                  <a:pt x="120" y="44"/>
                </a:cubicBezTo>
                <a:cubicBezTo>
                  <a:pt x="120" y="51"/>
                  <a:pt x="125" y="56"/>
                  <a:pt x="132" y="56"/>
                </a:cubicBezTo>
                <a:moveTo>
                  <a:pt x="132" y="40"/>
                </a:moveTo>
                <a:cubicBezTo>
                  <a:pt x="134" y="40"/>
                  <a:pt x="136" y="42"/>
                  <a:pt x="136" y="44"/>
                </a:cubicBezTo>
                <a:cubicBezTo>
                  <a:pt x="136" y="46"/>
                  <a:pt x="134" y="48"/>
                  <a:pt x="132" y="48"/>
                </a:cubicBezTo>
                <a:cubicBezTo>
                  <a:pt x="130" y="48"/>
                  <a:pt x="128" y="46"/>
                  <a:pt x="128" y="44"/>
                </a:cubicBezTo>
                <a:cubicBezTo>
                  <a:pt x="128" y="42"/>
                  <a:pt x="130" y="40"/>
                  <a:pt x="132" y="40"/>
                </a:cubicBezTo>
                <a:moveTo>
                  <a:pt x="96" y="84"/>
                </a:moveTo>
                <a:cubicBezTo>
                  <a:pt x="98" y="84"/>
                  <a:pt x="100" y="82"/>
                  <a:pt x="100" y="80"/>
                </a:cubicBezTo>
                <a:cubicBezTo>
                  <a:pt x="100" y="78"/>
                  <a:pt x="98" y="76"/>
                  <a:pt x="96" y="76"/>
                </a:cubicBezTo>
                <a:cubicBezTo>
                  <a:pt x="94" y="76"/>
                  <a:pt x="92" y="78"/>
                  <a:pt x="92" y="80"/>
                </a:cubicBezTo>
                <a:cubicBezTo>
                  <a:pt x="92" y="82"/>
                  <a:pt x="94" y="84"/>
                  <a:pt x="96" y="84"/>
                </a:cubicBezTo>
              </a:path>
            </a:pathLst>
          </a:custGeom>
          <a:solidFill>
            <a:schemeClr val="accent1"/>
          </a:solidFill>
          <a:ln w="63500">
            <a:solidFill>
              <a:schemeClr val="bg1"/>
            </a:solidFill>
          </a:ln>
        </p:spPr>
        <p:txBody>
          <a:bodyPr vert="horz" wrap="square" lIns="91440" tIns="45720" rIns="91440" bIns="45720" numCol="1" anchor="t" anchorCtr="0" compatLnSpc="1">
            <a:prstTxWarp prst="textNoShape">
              <a:avLst/>
            </a:prstTxWarp>
          </a:bodyPr>
          <a:lstStyle/>
          <a:p>
            <a:endParaRPr lang="uk-UA"/>
          </a:p>
        </p:txBody>
      </p:sp>
      <p:grpSp>
        <p:nvGrpSpPr>
          <p:cNvPr id="88" name="Group 87"/>
          <p:cNvGrpSpPr/>
          <p:nvPr/>
        </p:nvGrpSpPr>
        <p:grpSpPr>
          <a:xfrm>
            <a:off x="16777873" y="2425700"/>
            <a:ext cx="3940860" cy="2717800"/>
            <a:chOff x="9837420" y="2425700"/>
            <a:chExt cx="4875465" cy="2717800"/>
          </a:xfrm>
        </p:grpSpPr>
        <p:cxnSp>
          <p:nvCxnSpPr>
            <p:cNvPr id="89" name="Straight Connector 88"/>
            <p:cNvCxnSpPr/>
            <p:nvPr/>
          </p:nvCxnSpPr>
          <p:spPr>
            <a:xfrm flipH="1">
              <a:off x="9837420" y="4305300"/>
              <a:ext cx="1040130" cy="838200"/>
            </a:xfrm>
            <a:prstGeom prst="line">
              <a:avLst/>
            </a:prstGeom>
            <a:ln w="25400" cap="rnd">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0877550" y="4305300"/>
              <a:ext cx="432164" cy="207511"/>
            </a:xfrm>
            <a:prstGeom prst="line">
              <a:avLst/>
            </a:prstGeom>
            <a:ln w="25400" cap="rnd">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11309714" y="3426911"/>
              <a:ext cx="436653" cy="1085900"/>
            </a:xfrm>
            <a:prstGeom prst="line">
              <a:avLst/>
            </a:prstGeom>
            <a:ln w="25400" cap="rnd">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1746367" y="3426910"/>
              <a:ext cx="1036776" cy="782470"/>
            </a:xfrm>
            <a:prstGeom prst="line">
              <a:avLst/>
            </a:prstGeom>
            <a:ln w="25400" cap="rnd">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12783143" y="2664159"/>
              <a:ext cx="1670936" cy="1545221"/>
            </a:xfrm>
            <a:prstGeom prst="line">
              <a:avLst/>
            </a:prstGeom>
            <a:ln w="25400" cap="rnd">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4" name="Oval 93"/>
            <p:cNvSpPr/>
            <p:nvPr/>
          </p:nvSpPr>
          <p:spPr>
            <a:xfrm rot="10800000">
              <a:off x="14255685" y="2425700"/>
              <a:ext cx="457200" cy="457200"/>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smtClean="0">
                <a:solidFill>
                  <a:schemeClr val="tx1"/>
                </a:solidFill>
              </a:endParaRPr>
            </a:p>
          </p:txBody>
        </p:sp>
      </p:grpSp>
      <p:grpSp>
        <p:nvGrpSpPr>
          <p:cNvPr id="96" name="Group 95"/>
          <p:cNvGrpSpPr/>
          <p:nvPr/>
        </p:nvGrpSpPr>
        <p:grpSpPr>
          <a:xfrm>
            <a:off x="2536512" y="4062456"/>
            <a:ext cx="4953261" cy="1309211"/>
            <a:chOff x="4893542" y="4062889"/>
            <a:chExt cx="4953261" cy="1309211"/>
          </a:xfrm>
        </p:grpSpPr>
        <p:cxnSp>
          <p:nvCxnSpPr>
            <p:cNvPr id="97" name="Straight Connector 96"/>
            <p:cNvCxnSpPr>
              <a:stCxn id="104" idx="6"/>
              <a:endCxn id="99" idx="2"/>
            </p:cNvCxnSpPr>
            <p:nvPr/>
          </p:nvCxnSpPr>
          <p:spPr>
            <a:xfrm flipV="1">
              <a:off x="4893542" y="5143500"/>
              <a:ext cx="3830800" cy="13946"/>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6341602" y="4062889"/>
              <a:ext cx="3505201" cy="1309211"/>
              <a:chOff x="5897044" y="4062889"/>
              <a:chExt cx="3505201" cy="1309211"/>
            </a:xfrm>
          </p:grpSpPr>
          <p:sp>
            <p:nvSpPr>
              <p:cNvPr id="99" name="Oval 98"/>
              <p:cNvSpPr/>
              <p:nvPr/>
            </p:nvSpPr>
            <p:spPr>
              <a:xfrm>
                <a:off x="8279784" y="4914900"/>
                <a:ext cx="457200" cy="457200"/>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smtClean="0">
                  <a:solidFill>
                    <a:schemeClr val="tx1"/>
                  </a:solidFill>
                </a:endParaRPr>
              </a:p>
            </p:txBody>
          </p:sp>
          <p:sp>
            <p:nvSpPr>
              <p:cNvPr id="100" name="TextBox 99"/>
              <p:cNvSpPr txBox="1"/>
              <p:nvPr/>
            </p:nvSpPr>
            <p:spPr>
              <a:xfrm>
                <a:off x="5897044" y="4062889"/>
                <a:ext cx="3505201" cy="923330"/>
              </a:xfrm>
              <a:prstGeom prst="rect">
                <a:avLst/>
              </a:prstGeom>
              <a:noFill/>
            </p:spPr>
            <p:txBody>
              <a:bodyPr wrap="square" rtlCol="0">
                <a:spAutoFit/>
              </a:bodyPr>
              <a:lstStyle/>
              <a:p>
                <a:pPr algn="r"/>
                <a:r>
                  <a:rPr lang="en-US" sz="5400" b="1" dirty="0" smtClean="0">
                    <a:latin typeface="Segoe UI" panose="020B0502040204020203" pitchFamily="34" charset="0"/>
                    <a:cs typeface="Segoe UI" panose="020B0502040204020203" pitchFamily="34" charset="0"/>
                  </a:rPr>
                  <a:t>201</a:t>
                </a:r>
                <a:r>
                  <a:rPr lang="hr-HR" sz="5400" b="1" dirty="0" smtClean="0">
                    <a:latin typeface="Segoe UI" panose="020B0502040204020203" pitchFamily="34" charset="0"/>
                    <a:cs typeface="Segoe UI" panose="020B0502040204020203" pitchFamily="34" charset="0"/>
                  </a:rPr>
                  <a:t>5</a:t>
                </a:r>
                <a:endParaRPr lang="uk-UA" sz="5400" b="1" dirty="0">
                  <a:latin typeface="Segoe UI" panose="020B0502040204020203" pitchFamily="34" charset="0"/>
                  <a:cs typeface="Segoe UI" panose="020B0502040204020203" pitchFamily="34" charset="0"/>
                </a:endParaRPr>
              </a:p>
            </p:txBody>
          </p:sp>
        </p:grpSp>
      </p:grpSp>
      <p:cxnSp>
        <p:nvCxnSpPr>
          <p:cNvPr id="101" name="Straight Connector 100"/>
          <p:cNvCxnSpPr/>
          <p:nvPr/>
        </p:nvCxnSpPr>
        <p:spPr>
          <a:xfrm flipH="1">
            <a:off x="1" y="5143500"/>
            <a:ext cx="5688078"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102" name="Title 1"/>
          <p:cNvSpPr>
            <a:spLocks noGrp="1"/>
          </p:cNvSpPr>
          <p:nvPr>
            <p:ph type="title"/>
          </p:nvPr>
        </p:nvSpPr>
        <p:spPr>
          <a:xfrm>
            <a:off x="876300" y="571411"/>
            <a:ext cx="7124700" cy="1371689"/>
          </a:xfrm>
        </p:spPr>
        <p:txBody>
          <a:bodyPr/>
          <a:lstStyle/>
          <a:p>
            <a:r>
              <a:rPr lang="hr-HR" dirty="0" smtClean="0">
                <a:latin typeface="Segoe UI" panose="020B0502040204020203" pitchFamily="34" charset="0"/>
                <a:cs typeface="Segoe UI" panose="020B0502040204020203" pitchFamily="34" charset="0"/>
              </a:rPr>
              <a:t>Node.js</a:t>
            </a:r>
            <a:r>
              <a:rPr lang="en-US" dirty="0">
                <a:latin typeface="Segoe UI" panose="020B0502040204020203" pitchFamily="34" charset="0"/>
                <a:cs typeface="Segoe UI" panose="020B0502040204020203" pitchFamily="34" charset="0"/>
              </a:rPr>
              <a:t/>
            </a:r>
            <a:br>
              <a:rPr lang="en-US" dirty="0">
                <a:latin typeface="Segoe UI" panose="020B0502040204020203" pitchFamily="34" charset="0"/>
                <a:cs typeface="Segoe UI" panose="020B0502040204020203" pitchFamily="34" charset="0"/>
              </a:rPr>
            </a:br>
            <a:r>
              <a:rPr lang="hr-HR" dirty="0" err="1" smtClean="0">
                <a:solidFill>
                  <a:schemeClr val="accent1"/>
                </a:solidFill>
                <a:latin typeface="Segoe UI" panose="020B0502040204020203" pitchFamily="34" charset="0"/>
                <a:cs typeface="Segoe UI" panose="020B0502040204020203" pitchFamily="34" charset="0"/>
              </a:rPr>
              <a:t>open</a:t>
            </a:r>
            <a:r>
              <a:rPr lang="hr-HR" dirty="0" smtClean="0">
                <a:solidFill>
                  <a:schemeClr val="accent1"/>
                </a:solidFill>
                <a:latin typeface="Segoe UI" panose="020B0502040204020203" pitchFamily="34" charset="0"/>
                <a:cs typeface="Segoe UI" panose="020B0502040204020203" pitchFamily="34" charset="0"/>
              </a:rPr>
              <a:t> </a:t>
            </a:r>
            <a:r>
              <a:rPr lang="hr-HR" dirty="0" err="1" smtClean="0">
                <a:solidFill>
                  <a:schemeClr val="accent1"/>
                </a:solidFill>
                <a:latin typeface="Segoe UI" panose="020B0502040204020203" pitchFamily="34" charset="0"/>
                <a:cs typeface="Segoe UI" panose="020B0502040204020203" pitchFamily="34" charset="0"/>
              </a:rPr>
              <a:t>source</a:t>
            </a:r>
            <a:endParaRPr lang="uk-UA" dirty="0">
              <a:solidFill>
                <a:schemeClr val="accent1"/>
              </a:solidFill>
              <a:latin typeface="Segoe UI" panose="020B0502040204020203" pitchFamily="34" charset="0"/>
              <a:cs typeface="Segoe UI" panose="020B0502040204020203" pitchFamily="34" charset="0"/>
            </a:endParaRPr>
          </a:p>
        </p:txBody>
      </p:sp>
      <p:sp>
        <p:nvSpPr>
          <p:cNvPr id="104" name="Oval 103"/>
          <p:cNvSpPr/>
          <p:nvPr/>
        </p:nvSpPr>
        <p:spPr>
          <a:xfrm>
            <a:off x="2079312" y="4928413"/>
            <a:ext cx="457200" cy="457200"/>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smtClean="0">
              <a:solidFill>
                <a:schemeClr val="tx1"/>
              </a:solidFill>
            </a:endParaRPr>
          </a:p>
        </p:txBody>
      </p:sp>
      <p:sp>
        <p:nvSpPr>
          <p:cNvPr id="105" name="TextBox 104"/>
          <p:cNvSpPr txBox="1"/>
          <p:nvPr/>
        </p:nvSpPr>
        <p:spPr>
          <a:xfrm>
            <a:off x="-320562" y="4059896"/>
            <a:ext cx="3505201" cy="923330"/>
          </a:xfrm>
          <a:prstGeom prst="rect">
            <a:avLst/>
          </a:prstGeom>
          <a:noFill/>
        </p:spPr>
        <p:txBody>
          <a:bodyPr wrap="square" rtlCol="0">
            <a:spAutoFit/>
          </a:bodyPr>
          <a:lstStyle/>
          <a:p>
            <a:pPr algn="r"/>
            <a:r>
              <a:rPr lang="en-US" sz="5400" b="1" dirty="0" smtClean="0">
                <a:latin typeface="Segoe UI" panose="020B0502040204020203" pitchFamily="34" charset="0"/>
                <a:cs typeface="Segoe UI" panose="020B0502040204020203" pitchFamily="34" charset="0"/>
              </a:rPr>
              <a:t>20</a:t>
            </a:r>
            <a:r>
              <a:rPr lang="hr-HR" sz="5400" b="1" dirty="0" smtClean="0">
                <a:latin typeface="Segoe UI" panose="020B0502040204020203" pitchFamily="34" charset="0"/>
                <a:cs typeface="Segoe UI" panose="020B0502040204020203" pitchFamily="34" charset="0"/>
              </a:rPr>
              <a:t>14</a:t>
            </a:r>
            <a:endParaRPr lang="uk-UA" sz="5400" b="1" dirty="0">
              <a:latin typeface="Segoe UI" panose="020B0502040204020203" pitchFamily="34" charset="0"/>
              <a:cs typeface="Segoe UI" panose="020B0502040204020203" pitchFamily="34" charset="0"/>
            </a:endParaRPr>
          </a:p>
        </p:txBody>
      </p:sp>
      <p:grpSp>
        <p:nvGrpSpPr>
          <p:cNvPr id="106" name="Group 105"/>
          <p:cNvGrpSpPr/>
          <p:nvPr/>
        </p:nvGrpSpPr>
        <p:grpSpPr>
          <a:xfrm>
            <a:off x="-405494" y="5626467"/>
            <a:ext cx="4520294" cy="1686011"/>
            <a:chOff x="118789" y="5626467"/>
            <a:chExt cx="4520294" cy="1686011"/>
          </a:xfrm>
        </p:grpSpPr>
        <p:sp>
          <p:nvSpPr>
            <p:cNvPr id="107" name="TextBox 106"/>
            <p:cNvSpPr txBox="1"/>
            <p:nvPr/>
          </p:nvSpPr>
          <p:spPr>
            <a:xfrm>
              <a:off x="772840" y="5626467"/>
              <a:ext cx="3829050" cy="646331"/>
            </a:xfrm>
            <a:prstGeom prst="rect">
              <a:avLst/>
            </a:prstGeom>
            <a:noFill/>
          </p:spPr>
          <p:txBody>
            <a:bodyPr wrap="square" rtlCol="0">
              <a:spAutoFit/>
            </a:bodyPr>
            <a:lstStyle/>
            <a:p>
              <a:pPr algn="r"/>
              <a:endParaRPr lang="uk-UA" sz="3600" dirty="0">
                <a:latin typeface="+mj-lt"/>
              </a:endParaRPr>
            </a:p>
          </p:txBody>
        </p:sp>
        <p:sp>
          <p:nvSpPr>
            <p:cNvPr id="108" name="TextBox 107"/>
            <p:cNvSpPr txBox="1"/>
            <p:nvPr/>
          </p:nvSpPr>
          <p:spPr>
            <a:xfrm>
              <a:off x="118789" y="6666147"/>
              <a:ext cx="4520294" cy="646331"/>
            </a:xfrm>
            <a:prstGeom prst="rect">
              <a:avLst/>
            </a:prstGeom>
            <a:noFill/>
          </p:spPr>
          <p:txBody>
            <a:bodyPr wrap="square" rtlCol="0">
              <a:spAutoFit/>
            </a:bodyPr>
            <a:lstStyle/>
            <a:p>
              <a:pPr algn="r">
                <a:buClr>
                  <a:schemeClr val="tx1"/>
                </a:buClr>
              </a:pPr>
              <a:endParaRPr lang="en-US" sz="3600" dirty="0" smtClean="0">
                <a:solidFill>
                  <a:schemeClr val="tx2"/>
                </a:solidFill>
              </a:endParaRPr>
            </a:p>
          </p:txBody>
        </p:sp>
      </p:grpSp>
      <p:sp>
        <p:nvSpPr>
          <p:cNvPr id="109" name="TextBox 108"/>
          <p:cNvSpPr txBox="1"/>
          <p:nvPr/>
        </p:nvSpPr>
        <p:spPr>
          <a:xfrm>
            <a:off x="47765" y="5702208"/>
            <a:ext cx="4520294" cy="1569660"/>
          </a:xfrm>
          <a:prstGeom prst="rect">
            <a:avLst/>
          </a:prstGeom>
          <a:noFill/>
        </p:spPr>
        <p:txBody>
          <a:bodyPr wrap="square" rtlCol="0">
            <a:spAutoFit/>
          </a:bodyPr>
          <a:lstStyle/>
          <a:p>
            <a:pPr algn="ctr">
              <a:buClr>
                <a:schemeClr val="tx1"/>
              </a:buClr>
            </a:pPr>
            <a:r>
              <a:rPr lang="hr-HR" sz="3200" dirty="0" smtClean="0">
                <a:latin typeface="Segoe UI" panose="020B0502040204020203" pitchFamily="34" charset="0"/>
                <a:cs typeface="Segoe UI" panose="020B0502040204020203" pitchFamily="34" charset="0"/>
              </a:rPr>
              <a:t>Razvojna platforma</a:t>
            </a:r>
          </a:p>
          <a:p>
            <a:pPr algn="ctr">
              <a:buClr>
                <a:schemeClr val="tx1"/>
              </a:buClr>
            </a:pPr>
            <a:r>
              <a:rPr lang="hr-HR" sz="3200" dirty="0" err="1" smtClean="0">
                <a:solidFill>
                  <a:schemeClr val="tx2"/>
                </a:solidFill>
                <a:latin typeface="Segoe UI" panose="020B0502040204020203" pitchFamily="34" charset="0"/>
                <a:cs typeface="Segoe UI" panose="020B0502040204020203" pitchFamily="34" charset="0"/>
              </a:rPr>
              <a:t>Cordova</a:t>
            </a:r>
            <a:endParaRPr lang="hr-HR" sz="3200" dirty="0" smtClean="0">
              <a:solidFill>
                <a:schemeClr val="tx2"/>
              </a:solidFill>
              <a:latin typeface="Segoe UI" panose="020B0502040204020203" pitchFamily="34" charset="0"/>
              <a:cs typeface="Segoe UI" panose="020B0502040204020203" pitchFamily="34" charset="0"/>
            </a:endParaRPr>
          </a:p>
          <a:p>
            <a:pPr algn="ctr">
              <a:buClr>
                <a:schemeClr val="tx1"/>
              </a:buClr>
            </a:pPr>
            <a:r>
              <a:rPr lang="hr-HR" sz="3200" dirty="0" smtClean="0">
                <a:solidFill>
                  <a:schemeClr val="tx2"/>
                </a:solidFill>
                <a:latin typeface="Segoe UI" panose="020B0502040204020203" pitchFamily="34" charset="0"/>
                <a:cs typeface="Segoe UI" panose="020B0502040204020203" pitchFamily="34" charset="0"/>
              </a:rPr>
              <a:t>Prva mobilna aplikacija</a:t>
            </a:r>
            <a:endParaRPr lang="en-US" sz="3200" dirty="0">
              <a:solidFill>
                <a:schemeClr val="tx2"/>
              </a:solidFill>
              <a:latin typeface="Segoe UI" panose="020B0502040204020203" pitchFamily="34" charset="0"/>
              <a:cs typeface="Segoe UI" panose="020B0502040204020203" pitchFamily="34" charset="0"/>
            </a:endParaRPr>
          </a:p>
        </p:txBody>
      </p:sp>
      <p:cxnSp>
        <p:nvCxnSpPr>
          <p:cNvPr id="110" name="Straight Connector 109"/>
          <p:cNvCxnSpPr>
            <a:endCxn id="99" idx="6"/>
          </p:cNvCxnSpPr>
          <p:nvPr/>
        </p:nvCxnSpPr>
        <p:spPr>
          <a:xfrm flipH="1">
            <a:off x="6824512" y="5143067"/>
            <a:ext cx="9953361"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a:off x="10886552" y="4914467"/>
            <a:ext cx="457200" cy="457200"/>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smtClean="0">
              <a:solidFill>
                <a:schemeClr val="tx1"/>
              </a:solidFill>
            </a:endParaRPr>
          </a:p>
        </p:txBody>
      </p:sp>
      <p:sp>
        <p:nvSpPr>
          <p:cNvPr id="112" name="TextBox 111"/>
          <p:cNvSpPr txBox="1"/>
          <p:nvPr/>
        </p:nvSpPr>
        <p:spPr>
          <a:xfrm>
            <a:off x="8450360" y="3927634"/>
            <a:ext cx="3505201" cy="923330"/>
          </a:xfrm>
          <a:prstGeom prst="rect">
            <a:avLst/>
          </a:prstGeom>
          <a:noFill/>
        </p:spPr>
        <p:txBody>
          <a:bodyPr wrap="square" rtlCol="0">
            <a:spAutoFit/>
          </a:bodyPr>
          <a:lstStyle/>
          <a:p>
            <a:pPr algn="r"/>
            <a:r>
              <a:rPr lang="en-US" sz="5400" b="1" dirty="0" smtClean="0">
                <a:latin typeface="Segoe UI" panose="020B0502040204020203" pitchFamily="34" charset="0"/>
                <a:cs typeface="Segoe UI" panose="020B0502040204020203" pitchFamily="34" charset="0"/>
              </a:rPr>
              <a:t>20</a:t>
            </a:r>
            <a:r>
              <a:rPr lang="hr-HR" sz="5400" b="1" dirty="0" smtClean="0">
                <a:latin typeface="Segoe UI" panose="020B0502040204020203" pitchFamily="34" charset="0"/>
                <a:cs typeface="Segoe UI" panose="020B0502040204020203" pitchFamily="34" charset="0"/>
              </a:rPr>
              <a:t>16</a:t>
            </a:r>
            <a:endParaRPr lang="uk-UA" sz="5400" b="1" dirty="0">
              <a:latin typeface="Segoe UI" panose="020B0502040204020203" pitchFamily="34" charset="0"/>
              <a:cs typeface="Segoe UI" panose="020B0502040204020203" pitchFamily="34" charset="0"/>
            </a:endParaRPr>
          </a:p>
        </p:txBody>
      </p:sp>
      <p:sp>
        <p:nvSpPr>
          <p:cNvPr id="113" name="TextBox 112"/>
          <p:cNvSpPr txBox="1"/>
          <p:nvPr/>
        </p:nvSpPr>
        <p:spPr>
          <a:xfrm>
            <a:off x="8686800" y="5725922"/>
            <a:ext cx="3829050" cy="646331"/>
          </a:xfrm>
          <a:prstGeom prst="rect">
            <a:avLst/>
          </a:prstGeom>
          <a:noFill/>
        </p:spPr>
        <p:txBody>
          <a:bodyPr wrap="square" rtlCol="0">
            <a:spAutoFit/>
          </a:bodyPr>
          <a:lstStyle/>
          <a:p>
            <a:pPr algn="r"/>
            <a:endParaRPr lang="uk-UA" sz="3600" dirty="0">
              <a:latin typeface="+mj-lt"/>
            </a:endParaRPr>
          </a:p>
        </p:txBody>
      </p:sp>
      <p:sp>
        <p:nvSpPr>
          <p:cNvPr id="114" name="TextBox 113"/>
          <p:cNvSpPr txBox="1"/>
          <p:nvPr/>
        </p:nvSpPr>
        <p:spPr>
          <a:xfrm>
            <a:off x="4438650" y="5688696"/>
            <a:ext cx="4520294" cy="1569660"/>
          </a:xfrm>
          <a:prstGeom prst="rect">
            <a:avLst/>
          </a:prstGeom>
          <a:noFill/>
        </p:spPr>
        <p:txBody>
          <a:bodyPr wrap="square" rtlCol="0">
            <a:spAutoFit/>
          </a:bodyPr>
          <a:lstStyle/>
          <a:p>
            <a:pPr algn="ctr">
              <a:buClr>
                <a:schemeClr val="tx1"/>
              </a:buClr>
            </a:pPr>
            <a:r>
              <a:rPr lang="hr-HR" sz="3200" dirty="0" smtClean="0">
                <a:latin typeface="Segoe UI" panose="020B0502040204020203" pitchFamily="34" charset="0"/>
                <a:cs typeface="Segoe UI" panose="020B0502040204020203" pitchFamily="34" charset="0"/>
              </a:rPr>
              <a:t>Razvojna platforma</a:t>
            </a:r>
          </a:p>
          <a:p>
            <a:pPr algn="ctr">
              <a:buClr>
                <a:schemeClr val="tx1"/>
              </a:buClr>
            </a:pPr>
            <a:r>
              <a:rPr lang="hr-HR" sz="3200" dirty="0" err="1" smtClean="0">
                <a:solidFill>
                  <a:schemeClr val="tx2"/>
                </a:solidFill>
                <a:latin typeface="Segoe UI" panose="020B0502040204020203" pitchFamily="34" charset="0"/>
                <a:cs typeface="Segoe UI" panose="020B0502040204020203" pitchFamily="34" charset="0"/>
              </a:rPr>
              <a:t>Bower</a:t>
            </a:r>
            <a:r>
              <a:rPr lang="hr-HR" sz="3200" dirty="0" smtClean="0">
                <a:solidFill>
                  <a:schemeClr val="tx2"/>
                </a:solidFill>
                <a:latin typeface="Segoe UI" panose="020B0502040204020203" pitchFamily="34" charset="0"/>
                <a:cs typeface="Segoe UI" panose="020B0502040204020203" pitchFamily="34" charset="0"/>
              </a:rPr>
              <a:t>, </a:t>
            </a:r>
            <a:r>
              <a:rPr lang="hr-HR" sz="3200" dirty="0" err="1" smtClean="0">
                <a:solidFill>
                  <a:schemeClr val="tx2"/>
                </a:solidFill>
                <a:latin typeface="Segoe UI" panose="020B0502040204020203" pitchFamily="34" charset="0"/>
                <a:cs typeface="Segoe UI" panose="020B0502040204020203" pitchFamily="34" charset="0"/>
              </a:rPr>
              <a:t>Gulp</a:t>
            </a:r>
            <a:r>
              <a:rPr lang="hr-HR" sz="3200" dirty="0" smtClean="0">
                <a:solidFill>
                  <a:schemeClr val="tx2"/>
                </a:solidFill>
                <a:latin typeface="Segoe UI" panose="020B0502040204020203" pitchFamily="34" charset="0"/>
                <a:cs typeface="Segoe UI" panose="020B0502040204020203" pitchFamily="34" charset="0"/>
              </a:rPr>
              <a:t>, </a:t>
            </a:r>
            <a:r>
              <a:rPr lang="hr-HR" sz="3200" dirty="0" err="1" smtClean="0">
                <a:solidFill>
                  <a:schemeClr val="tx2"/>
                </a:solidFill>
                <a:latin typeface="Segoe UI" panose="020B0502040204020203" pitchFamily="34" charset="0"/>
                <a:cs typeface="Segoe UI" panose="020B0502040204020203" pitchFamily="34" charset="0"/>
              </a:rPr>
              <a:t>npm</a:t>
            </a:r>
            <a:endParaRPr lang="hr-HR" sz="3200" dirty="0">
              <a:solidFill>
                <a:schemeClr val="tx2"/>
              </a:solidFill>
              <a:latin typeface="Segoe UI" panose="020B0502040204020203" pitchFamily="34" charset="0"/>
              <a:cs typeface="Segoe UI" panose="020B0502040204020203" pitchFamily="34" charset="0"/>
            </a:endParaRPr>
          </a:p>
          <a:p>
            <a:pPr algn="ctr">
              <a:buClr>
                <a:schemeClr val="tx1"/>
              </a:buClr>
            </a:pPr>
            <a:r>
              <a:rPr lang="hr-HR" sz="3200" dirty="0" err="1" smtClean="0">
                <a:solidFill>
                  <a:schemeClr val="tx2"/>
                </a:solidFill>
                <a:latin typeface="Segoe UI" panose="020B0502040204020203" pitchFamily="34" charset="0"/>
                <a:cs typeface="Segoe UI" panose="020B0502040204020203" pitchFamily="34" charset="0"/>
              </a:rPr>
              <a:t>Build</a:t>
            </a:r>
            <a:r>
              <a:rPr lang="hr-HR" sz="3200" dirty="0" smtClean="0">
                <a:solidFill>
                  <a:schemeClr val="tx2"/>
                </a:solidFill>
                <a:latin typeface="Segoe UI" panose="020B0502040204020203" pitchFamily="34" charset="0"/>
                <a:cs typeface="Segoe UI" panose="020B0502040204020203" pitchFamily="34" charset="0"/>
              </a:rPr>
              <a:t> </a:t>
            </a:r>
            <a:r>
              <a:rPr lang="hr-HR" sz="3200" dirty="0" err="1" smtClean="0">
                <a:solidFill>
                  <a:schemeClr val="tx2"/>
                </a:solidFill>
                <a:latin typeface="Segoe UI" panose="020B0502040204020203" pitchFamily="34" charset="0"/>
                <a:cs typeface="Segoe UI" panose="020B0502040204020203" pitchFamily="34" charset="0"/>
              </a:rPr>
              <a:t>process</a:t>
            </a:r>
            <a:endParaRPr lang="en-US" sz="3200" dirty="0">
              <a:solidFill>
                <a:schemeClr val="tx2"/>
              </a:solidFill>
              <a:latin typeface="Segoe UI" panose="020B0502040204020203" pitchFamily="34" charset="0"/>
              <a:cs typeface="Segoe UI" panose="020B0502040204020203" pitchFamily="34" charset="0"/>
            </a:endParaRPr>
          </a:p>
        </p:txBody>
      </p:sp>
      <p:sp>
        <p:nvSpPr>
          <p:cNvPr id="115" name="TextBox 114"/>
          <p:cNvSpPr txBox="1"/>
          <p:nvPr/>
        </p:nvSpPr>
        <p:spPr>
          <a:xfrm>
            <a:off x="8887551" y="5688696"/>
            <a:ext cx="4520294" cy="1569660"/>
          </a:xfrm>
          <a:prstGeom prst="rect">
            <a:avLst/>
          </a:prstGeom>
          <a:noFill/>
        </p:spPr>
        <p:txBody>
          <a:bodyPr wrap="square" rtlCol="0">
            <a:spAutoFit/>
          </a:bodyPr>
          <a:lstStyle/>
          <a:p>
            <a:pPr algn="ctr">
              <a:buClr>
                <a:schemeClr val="tx1"/>
              </a:buClr>
            </a:pPr>
            <a:r>
              <a:rPr lang="hr-HR" sz="3200" dirty="0" smtClean="0">
                <a:latin typeface="Segoe UI" panose="020B0502040204020203" pitchFamily="34" charset="0"/>
                <a:cs typeface="Segoe UI" panose="020B0502040204020203" pitchFamily="34" charset="0"/>
              </a:rPr>
              <a:t>Serverska</a:t>
            </a:r>
            <a:r>
              <a:rPr lang="hr-HR" sz="3200" dirty="0" smtClean="0">
                <a:solidFill>
                  <a:schemeClr val="tx2"/>
                </a:solidFill>
                <a:latin typeface="Segoe UI" panose="020B0502040204020203" pitchFamily="34" charset="0"/>
                <a:cs typeface="Segoe UI" panose="020B0502040204020203" pitchFamily="34" charset="0"/>
              </a:rPr>
              <a:t> </a:t>
            </a:r>
            <a:r>
              <a:rPr lang="hr-HR" sz="3200" dirty="0" smtClean="0">
                <a:latin typeface="Segoe UI" panose="020B0502040204020203" pitchFamily="34" charset="0"/>
                <a:cs typeface="Segoe UI" panose="020B0502040204020203" pitchFamily="34" charset="0"/>
              </a:rPr>
              <a:t>platforma</a:t>
            </a:r>
          </a:p>
          <a:p>
            <a:pPr algn="ctr">
              <a:buClr>
                <a:schemeClr val="tx1"/>
              </a:buClr>
            </a:pPr>
            <a:r>
              <a:rPr lang="hr-HR" sz="3200" dirty="0" err="1" smtClean="0">
                <a:solidFill>
                  <a:schemeClr val="tx2"/>
                </a:solidFill>
                <a:latin typeface="Segoe UI" panose="020B0502040204020203" pitchFamily="34" charset="0"/>
                <a:cs typeface="Segoe UI" panose="020B0502040204020203" pitchFamily="34" charset="0"/>
              </a:rPr>
              <a:t>PoC</a:t>
            </a:r>
            <a:endParaRPr lang="hr-HR" sz="3200" dirty="0">
              <a:solidFill>
                <a:schemeClr val="tx2"/>
              </a:solidFill>
              <a:latin typeface="Segoe UI" panose="020B0502040204020203" pitchFamily="34" charset="0"/>
              <a:cs typeface="Segoe UI" panose="020B0502040204020203" pitchFamily="34" charset="0"/>
            </a:endParaRPr>
          </a:p>
          <a:p>
            <a:pPr algn="ctr">
              <a:buClr>
                <a:schemeClr val="tx1"/>
              </a:buClr>
            </a:pPr>
            <a:r>
              <a:rPr lang="hr-HR" sz="3200" dirty="0" smtClean="0">
                <a:solidFill>
                  <a:schemeClr val="tx2"/>
                </a:solidFill>
                <a:latin typeface="Segoe UI" panose="020B0502040204020203" pitchFamily="34" charset="0"/>
                <a:cs typeface="Segoe UI" panose="020B0502040204020203" pitchFamily="34" charset="0"/>
              </a:rPr>
              <a:t>Razvojna okolina</a:t>
            </a:r>
            <a:endParaRPr lang="en-US" sz="3200" dirty="0">
              <a:solidFill>
                <a:schemeClr val="tx2"/>
              </a:solidFill>
              <a:latin typeface="Segoe UI" panose="020B0502040204020203" pitchFamily="34" charset="0"/>
              <a:cs typeface="Segoe UI" panose="020B0502040204020203" pitchFamily="34" charset="0"/>
            </a:endParaRPr>
          </a:p>
        </p:txBody>
      </p:sp>
      <p:sp>
        <p:nvSpPr>
          <p:cNvPr id="116" name="Oval 115"/>
          <p:cNvSpPr/>
          <p:nvPr/>
        </p:nvSpPr>
        <p:spPr>
          <a:xfrm>
            <a:off x="15167623" y="4920088"/>
            <a:ext cx="457200" cy="457200"/>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smtClean="0">
              <a:solidFill>
                <a:schemeClr val="tx1"/>
              </a:solidFill>
            </a:endParaRPr>
          </a:p>
        </p:txBody>
      </p:sp>
      <p:sp>
        <p:nvSpPr>
          <p:cNvPr id="117" name="TextBox 116"/>
          <p:cNvSpPr txBox="1"/>
          <p:nvPr/>
        </p:nvSpPr>
        <p:spPr>
          <a:xfrm>
            <a:off x="12737217" y="3929701"/>
            <a:ext cx="3505201" cy="923330"/>
          </a:xfrm>
          <a:prstGeom prst="rect">
            <a:avLst/>
          </a:prstGeom>
          <a:noFill/>
        </p:spPr>
        <p:txBody>
          <a:bodyPr wrap="square" rtlCol="0">
            <a:spAutoFit/>
          </a:bodyPr>
          <a:lstStyle/>
          <a:p>
            <a:pPr algn="r"/>
            <a:r>
              <a:rPr lang="en-US" sz="5400" b="1" dirty="0" smtClean="0">
                <a:latin typeface="Segoe UI" panose="020B0502040204020203" pitchFamily="34" charset="0"/>
                <a:cs typeface="Segoe UI" panose="020B0502040204020203" pitchFamily="34" charset="0"/>
              </a:rPr>
              <a:t>20</a:t>
            </a:r>
            <a:r>
              <a:rPr lang="hr-HR" sz="5400" b="1" dirty="0" smtClean="0">
                <a:latin typeface="Segoe UI" panose="020B0502040204020203" pitchFamily="34" charset="0"/>
                <a:cs typeface="Segoe UI" panose="020B0502040204020203" pitchFamily="34" charset="0"/>
              </a:rPr>
              <a:t>17</a:t>
            </a:r>
            <a:endParaRPr lang="uk-UA" sz="5400" b="1" dirty="0">
              <a:latin typeface="Segoe UI" panose="020B0502040204020203" pitchFamily="34" charset="0"/>
              <a:cs typeface="Segoe UI" panose="020B0502040204020203" pitchFamily="34" charset="0"/>
            </a:endParaRPr>
          </a:p>
        </p:txBody>
      </p:sp>
      <p:sp>
        <p:nvSpPr>
          <p:cNvPr id="118" name="TextBox 117"/>
          <p:cNvSpPr txBox="1"/>
          <p:nvPr/>
        </p:nvSpPr>
        <p:spPr>
          <a:xfrm>
            <a:off x="13136076" y="5682715"/>
            <a:ext cx="4520294" cy="2062103"/>
          </a:xfrm>
          <a:prstGeom prst="rect">
            <a:avLst/>
          </a:prstGeom>
          <a:noFill/>
        </p:spPr>
        <p:txBody>
          <a:bodyPr wrap="square" rtlCol="0">
            <a:spAutoFit/>
          </a:bodyPr>
          <a:lstStyle/>
          <a:p>
            <a:pPr algn="ctr">
              <a:buClr>
                <a:schemeClr val="tx1"/>
              </a:buClr>
            </a:pPr>
            <a:r>
              <a:rPr lang="hr-HR" sz="3200" dirty="0" smtClean="0">
                <a:latin typeface="Segoe UI" panose="020B0502040204020203" pitchFamily="34" charset="0"/>
                <a:cs typeface="Segoe UI" panose="020B0502040204020203" pitchFamily="34" charset="0"/>
              </a:rPr>
              <a:t>Serverska platforma</a:t>
            </a:r>
          </a:p>
          <a:p>
            <a:pPr algn="ctr">
              <a:buClr>
                <a:schemeClr val="tx1"/>
              </a:buClr>
            </a:pPr>
            <a:r>
              <a:rPr lang="hr-HR" sz="3200" dirty="0" smtClean="0">
                <a:solidFill>
                  <a:schemeClr val="tx2"/>
                </a:solidFill>
                <a:latin typeface="Segoe UI" panose="020B0502040204020203" pitchFamily="34" charset="0"/>
                <a:cs typeface="Segoe UI" panose="020B0502040204020203" pitchFamily="34" charset="0"/>
              </a:rPr>
              <a:t>PM2, Express</a:t>
            </a:r>
          </a:p>
          <a:p>
            <a:pPr algn="ctr">
              <a:buClr>
                <a:schemeClr val="tx1"/>
              </a:buClr>
            </a:pPr>
            <a:r>
              <a:rPr lang="hr-HR" sz="3200" dirty="0" smtClean="0">
                <a:solidFill>
                  <a:schemeClr val="tx2"/>
                </a:solidFill>
                <a:latin typeface="Segoe UI" panose="020B0502040204020203" pitchFamily="34" charset="0"/>
                <a:cs typeface="Segoe UI" panose="020B0502040204020203" pitchFamily="34" charset="0"/>
              </a:rPr>
              <a:t>Prva web aplikacija</a:t>
            </a:r>
            <a:endParaRPr lang="en-US" sz="3200" dirty="0">
              <a:solidFill>
                <a:schemeClr val="tx2"/>
              </a:solidFill>
              <a:latin typeface="Segoe UI" panose="020B0502040204020203" pitchFamily="34" charset="0"/>
              <a:cs typeface="Segoe UI" panose="020B0502040204020203" pitchFamily="34" charset="0"/>
            </a:endParaRPr>
          </a:p>
          <a:p>
            <a:pPr algn="ctr">
              <a:buClr>
                <a:schemeClr val="tx1"/>
              </a:buClr>
            </a:pPr>
            <a:endParaRPr lang="en-US" sz="3200" dirty="0" smtClean="0">
              <a:solidFill>
                <a:schemeClr val="tx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6821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876300" y="571411"/>
            <a:ext cx="9791700" cy="1338828"/>
          </a:xfrm>
        </p:spPr>
        <p:txBody>
          <a:bodyPr/>
          <a:lstStyle/>
          <a:p>
            <a:r>
              <a:rPr lang="hr-HR" dirty="0">
                <a:latin typeface="Segoe UI" panose="020B0502040204020203" pitchFamily="34" charset="0"/>
                <a:cs typeface="Segoe UI" panose="020B0502040204020203" pitchFamily="34" charset="0"/>
              </a:rPr>
              <a:t>Node.js</a:t>
            </a:r>
            <a:r>
              <a:rPr lang="en-US" dirty="0">
                <a:latin typeface="Segoe UI" panose="020B0502040204020203" pitchFamily="34" charset="0"/>
                <a:cs typeface="Segoe UI" panose="020B0502040204020203" pitchFamily="34" charset="0"/>
              </a:rPr>
              <a:t/>
            </a:r>
            <a:br>
              <a:rPr lang="en-US" dirty="0">
                <a:latin typeface="Segoe UI" panose="020B0502040204020203" pitchFamily="34" charset="0"/>
                <a:cs typeface="Segoe UI" panose="020B0502040204020203" pitchFamily="34" charset="0"/>
              </a:rPr>
            </a:br>
            <a:r>
              <a:rPr lang="hr-HR" dirty="0" err="1">
                <a:solidFill>
                  <a:schemeClr val="accent1"/>
                </a:solidFill>
                <a:latin typeface="Segoe UI" panose="020B0502040204020203" pitchFamily="34" charset="0"/>
                <a:cs typeface="Segoe UI" panose="020B0502040204020203" pitchFamily="34" charset="0"/>
              </a:rPr>
              <a:t>open</a:t>
            </a:r>
            <a:r>
              <a:rPr lang="hr-HR" dirty="0">
                <a:solidFill>
                  <a:schemeClr val="accent1"/>
                </a:solidFill>
                <a:latin typeface="Segoe UI" panose="020B0502040204020203" pitchFamily="34" charset="0"/>
                <a:cs typeface="Segoe UI" panose="020B0502040204020203" pitchFamily="34" charset="0"/>
              </a:rPr>
              <a:t> </a:t>
            </a:r>
            <a:r>
              <a:rPr lang="hr-HR" dirty="0" err="1">
                <a:solidFill>
                  <a:schemeClr val="accent1"/>
                </a:solidFill>
                <a:latin typeface="Segoe UI" panose="020B0502040204020203" pitchFamily="34" charset="0"/>
                <a:cs typeface="Segoe UI" panose="020B0502040204020203" pitchFamily="34" charset="0"/>
              </a:rPr>
              <a:t>source</a:t>
            </a:r>
            <a:endParaRPr lang="uk-UA" dirty="0">
              <a:solidFill>
                <a:schemeClr val="accent1"/>
              </a:solidFill>
              <a:latin typeface="Segoe UI" panose="020B0502040204020203" pitchFamily="34" charset="0"/>
              <a:cs typeface="Segoe UI" panose="020B0502040204020203" pitchFamily="34" charset="0"/>
            </a:endParaRPr>
          </a:p>
        </p:txBody>
      </p:sp>
      <p:sp>
        <p:nvSpPr>
          <p:cNvPr id="44" name="TextBox 43"/>
          <p:cNvSpPr txBox="1"/>
          <p:nvPr/>
        </p:nvSpPr>
        <p:spPr>
          <a:xfrm>
            <a:off x="1711901" y="5754112"/>
            <a:ext cx="6248400" cy="3046988"/>
          </a:xfrm>
          <a:prstGeom prst="rect">
            <a:avLst/>
          </a:prstGeom>
          <a:noFill/>
        </p:spPr>
        <p:txBody>
          <a:bodyPr wrap="square" rtlCol="0">
            <a:spAutoFit/>
          </a:bodyPr>
          <a:lstStyle/>
          <a:p>
            <a:pPr marL="342900" indent="-342900">
              <a:buClr>
                <a:schemeClr val="accent1"/>
              </a:buClr>
              <a:buFont typeface="Courier New" panose="02070309020205020404" pitchFamily="49" charset="0"/>
              <a:buChar char="o"/>
            </a:pPr>
            <a:r>
              <a:rPr lang="hr-HR" sz="3200" i="1" dirty="0" smtClean="0">
                <a:latin typeface="Segoe UI" panose="020B0502040204020203" pitchFamily="34" charset="0"/>
                <a:cs typeface="Segoe UI" panose="020B0502040204020203" pitchFamily="34" charset="0"/>
              </a:rPr>
              <a:t>l</a:t>
            </a:r>
            <a:r>
              <a:rPr lang="en-US" sz="3200" i="1" dirty="0" err="1" smtClean="0">
                <a:latin typeface="Segoe UI" panose="020B0502040204020203" pitchFamily="34" charset="0"/>
                <a:cs typeface="Segoe UI" panose="020B0502040204020203" pitchFamily="34" charset="0"/>
              </a:rPr>
              <a:t>ightweight</a:t>
            </a:r>
            <a:endParaRPr lang="hr-HR" sz="3200" i="1" dirty="0" smtClean="0">
              <a:latin typeface="Segoe UI" panose="020B0502040204020203" pitchFamily="34" charset="0"/>
              <a:cs typeface="Segoe UI" panose="020B0502040204020203" pitchFamily="34" charset="0"/>
            </a:endParaRPr>
          </a:p>
          <a:p>
            <a:pPr marL="342900" indent="-342900">
              <a:buClr>
                <a:schemeClr val="accent1"/>
              </a:buClr>
              <a:buFont typeface="Courier New" panose="02070309020205020404" pitchFamily="49" charset="0"/>
              <a:buChar char="o"/>
            </a:pPr>
            <a:r>
              <a:rPr lang="hr-HR" sz="3200" i="1" dirty="0" smtClean="0">
                <a:latin typeface="Segoe UI" panose="020B0502040204020203" pitchFamily="34" charset="0"/>
                <a:cs typeface="Segoe UI" panose="020B0502040204020203" pitchFamily="34" charset="0"/>
              </a:rPr>
              <a:t>f</a:t>
            </a:r>
            <a:r>
              <a:rPr lang="en-US" sz="3200" i="1" dirty="0" err="1" smtClean="0">
                <a:latin typeface="Segoe UI" panose="020B0502040204020203" pitchFamily="34" charset="0"/>
                <a:cs typeface="Segoe UI" panose="020B0502040204020203" pitchFamily="34" charset="0"/>
              </a:rPr>
              <a:t>ullstack</a:t>
            </a:r>
            <a:endParaRPr lang="hr-HR" sz="3200" i="1" dirty="0" smtClean="0">
              <a:latin typeface="Segoe UI" panose="020B0502040204020203" pitchFamily="34" charset="0"/>
              <a:cs typeface="Segoe UI" panose="020B0502040204020203" pitchFamily="34" charset="0"/>
            </a:endParaRPr>
          </a:p>
          <a:p>
            <a:pPr marL="342900" indent="-342900">
              <a:buClr>
                <a:schemeClr val="accent1"/>
              </a:buClr>
              <a:buFont typeface="Courier New" panose="02070309020205020404" pitchFamily="49" charset="0"/>
              <a:buChar char="o"/>
            </a:pPr>
            <a:r>
              <a:rPr lang="hr-HR" sz="3200" dirty="0">
                <a:latin typeface="Segoe UI" panose="020B0502040204020203" pitchFamily="34" charset="0"/>
                <a:cs typeface="Segoe UI" panose="020B0502040204020203" pitchFamily="34" charset="0"/>
              </a:rPr>
              <a:t>najbrže rastuća tehnologija</a:t>
            </a:r>
            <a:endParaRPr lang="en-US" sz="3200" dirty="0">
              <a:latin typeface="Segoe UI" panose="020B0502040204020203" pitchFamily="34" charset="0"/>
              <a:cs typeface="Segoe UI" panose="020B0502040204020203" pitchFamily="34" charset="0"/>
            </a:endParaRPr>
          </a:p>
          <a:p>
            <a:pPr marL="342900" indent="-342900">
              <a:buClr>
                <a:schemeClr val="accent1"/>
              </a:buClr>
              <a:buFont typeface="Courier New" panose="02070309020205020404" pitchFamily="49" charset="0"/>
              <a:buChar char="o"/>
            </a:pPr>
            <a:r>
              <a:rPr lang="en-US" sz="3200" dirty="0" err="1" smtClean="0">
                <a:latin typeface="Segoe UI" panose="020B0502040204020203" pitchFamily="34" charset="0"/>
                <a:cs typeface="Segoe UI" panose="020B0502040204020203" pitchFamily="34" charset="0"/>
              </a:rPr>
              <a:t>skalabilnost</a:t>
            </a:r>
            <a:endParaRPr lang="en-US" sz="3200" dirty="0">
              <a:latin typeface="Segoe UI" panose="020B0502040204020203" pitchFamily="34" charset="0"/>
              <a:cs typeface="Segoe UI" panose="020B0502040204020203" pitchFamily="34" charset="0"/>
            </a:endParaRPr>
          </a:p>
          <a:p>
            <a:pPr marL="342900" indent="-342900">
              <a:buClr>
                <a:schemeClr val="accent1"/>
              </a:buClr>
              <a:buFont typeface="Courier New" panose="02070309020205020404" pitchFamily="49" charset="0"/>
              <a:buChar char="o"/>
            </a:pPr>
            <a:r>
              <a:rPr lang="hr-HR" sz="3200" dirty="0" smtClean="0">
                <a:latin typeface="Segoe UI" panose="020B0502040204020203" pitchFamily="34" charset="0"/>
                <a:cs typeface="Segoe UI" panose="020B0502040204020203" pitchFamily="34" charset="0"/>
              </a:rPr>
              <a:t>m</a:t>
            </a:r>
            <a:r>
              <a:rPr lang="en-US" sz="3200" dirty="0" err="1" smtClean="0">
                <a:latin typeface="Segoe UI" panose="020B0502040204020203" pitchFamily="34" charset="0"/>
                <a:cs typeface="Segoe UI" panose="020B0502040204020203" pitchFamily="34" charset="0"/>
              </a:rPr>
              <a:t>ikroservisna</a:t>
            </a:r>
            <a:r>
              <a:rPr lang="en-US" sz="3200" dirty="0" smtClean="0">
                <a:latin typeface="Segoe UI" panose="020B0502040204020203" pitchFamily="34" charset="0"/>
                <a:cs typeface="Segoe UI" panose="020B0502040204020203" pitchFamily="34" charset="0"/>
              </a:rPr>
              <a:t> </a:t>
            </a:r>
            <a:r>
              <a:rPr lang="en-US" sz="3200" dirty="0" err="1" smtClean="0">
                <a:latin typeface="Segoe UI" panose="020B0502040204020203" pitchFamily="34" charset="0"/>
                <a:cs typeface="Segoe UI" panose="020B0502040204020203" pitchFamily="34" charset="0"/>
              </a:rPr>
              <a:t>orijentiranost</a:t>
            </a:r>
            <a:endParaRPr lang="en-US" sz="3200" dirty="0">
              <a:latin typeface="Segoe UI" panose="020B0502040204020203" pitchFamily="34" charset="0"/>
              <a:cs typeface="Segoe UI" panose="020B0502040204020203" pitchFamily="34" charset="0"/>
            </a:endParaRPr>
          </a:p>
          <a:p>
            <a:pPr marL="342900" indent="-342900">
              <a:buClr>
                <a:schemeClr val="accent1"/>
              </a:buClr>
              <a:buFont typeface="Courier New" panose="02070309020205020404" pitchFamily="49" charset="0"/>
              <a:buChar char="o"/>
            </a:pPr>
            <a:r>
              <a:rPr lang="en-US" sz="3200" dirty="0" smtClean="0">
                <a:latin typeface="Segoe UI" panose="020B0502040204020203" pitchFamily="34" charset="0"/>
                <a:cs typeface="Segoe UI" panose="020B0502040204020203" pitchFamily="34" charset="0"/>
              </a:rPr>
              <a:t>non-vendor lock</a:t>
            </a:r>
            <a:endParaRPr lang="hr-HR" sz="3200" dirty="0" smtClean="0">
              <a:latin typeface="Segoe UI" panose="020B0502040204020203" pitchFamily="34" charset="0"/>
              <a:cs typeface="Segoe UI" panose="020B0502040204020203" pitchFamily="34" charset="0"/>
            </a:endParaRPr>
          </a:p>
        </p:txBody>
      </p:sp>
      <p:sp>
        <p:nvSpPr>
          <p:cNvPr id="46" name="TextBox 45"/>
          <p:cNvSpPr txBox="1"/>
          <p:nvPr/>
        </p:nvSpPr>
        <p:spPr>
          <a:xfrm>
            <a:off x="10065828" y="5748397"/>
            <a:ext cx="7845114" cy="2062103"/>
          </a:xfrm>
          <a:prstGeom prst="rect">
            <a:avLst/>
          </a:prstGeom>
          <a:noFill/>
        </p:spPr>
        <p:txBody>
          <a:bodyPr wrap="square" rtlCol="0">
            <a:spAutoFit/>
          </a:bodyPr>
          <a:lstStyle/>
          <a:p>
            <a:pPr marL="342900" indent="-342900">
              <a:buClr>
                <a:schemeClr val="accent1"/>
              </a:buClr>
              <a:buFont typeface="Courier New" panose="02070309020205020404" pitchFamily="49" charset="0"/>
              <a:buChar char="o"/>
            </a:pPr>
            <a:r>
              <a:rPr lang="en-US" sz="3200" dirty="0" err="1" smtClean="0">
                <a:latin typeface="Segoe UI" panose="020B0502040204020203" pitchFamily="34" charset="0"/>
                <a:cs typeface="Segoe UI" panose="020B0502040204020203" pitchFamily="34" charset="0"/>
              </a:rPr>
              <a:t>br</a:t>
            </a:r>
            <a:r>
              <a:rPr lang="hr-HR" sz="3200" dirty="0" smtClean="0">
                <a:latin typeface="Segoe UI" panose="020B0502040204020203" pitchFamily="34" charset="0"/>
                <a:cs typeface="Segoe UI" panose="020B0502040204020203" pitchFamily="34" charset="0"/>
              </a:rPr>
              <a:t>ž</a:t>
            </a:r>
            <a:r>
              <a:rPr lang="en-US" sz="3200" dirty="0" err="1" smtClean="0">
                <a:latin typeface="Segoe UI" panose="020B0502040204020203" pitchFamily="34" charset="0"/>
                <a:cs typeface="Segoe UI" panose="020B0502040204020203" pitchFamily="34" charset="0"/>
              </a:rPr>
              <a:t>i</a:t>
            </a:r>
            <a:r>
              <a:rPr lang="en-US" sz="3200" dirty="0" smtClean="0">
                <a:latin typeface="Segoe UI" panose="020B0502040204020203" pitchFamily="34" charset="0"/>
                <a:cs typeface="Segoe UI" panose="020B0502040204020203" pitchFamily="34" charset="0"/>
              </a:rPr>
              <a:t> </a:t>
            </a:r>
            <a:r>
              <a:rPr lang="en-US" sz="3200" dirty="0" err="1" smtClean="0">
                <a:latin typeface="Segoe UI" panose="020B0502040204020203" pitchFamily="34" charset="0"/>
                <a:cs typeface="Segoe UI" panose="020B0502040204020203" pitchFamily="34" charset="0"/>
              </a:rPr>
              <a:t>razvoj</a:t>
            </a:r>
            <a:r>
              <a:rPr lang="hr-HR" sz="3200" dirty="0" smtClean="0">
                <a:latin typeface="Segoe UI" panose="020B0502040204020203" pitchFamily="34" charset="0"/>
                <a:cs typeface="Segoe UI" panose="020B0502040204020203" pitchFamily="34" charset="0"/>
              </a:rPr>
              <a:t> aplikacija</a:t>
            </a:r>
            <a:endParaRPr lang="en-US" sz="3200" dirty="0">
              <a:latin typeface="Segoe UI" panose="020B0502040204020203" pitchFamily="34" charset="0"/>
              <a:cs typeface="Segoe UI" panose="020B0502040204020203" pitchFamily="34" charset="0"/>
            </a:endParaRPr>
          </a:p>
          <a:p>
            <a:pPr marL="342900" indent="-342900">
              <a:buClr>
                <a:schemeClr val="accent1"/>
              </a:buClr>
              <a:buFont typeface="Courier New" panose="02070309020205020404" pitchFamily="49" charset="0"/>
              <a:buChar char="o"/>
            </a:pPr>
            <a:r>
              <a:rPr lang="en-US" sz="3200" dirty="0" err="1" smtClean="0">
                <a:latin typeface="Segoe UI" panose="020B0502040204020203" pitchFamily="34" charset="0"/>
                <a:cs typeface="Segoe UI" panose="020B0502040204020203" pitchFamily="34" charset="0"/>
              </a:rPr>
              <a:t>interaktivan</a:t>
            </a:r>
            <a:r>
              <a:rPr lang="en-US" sz="3200" dirty="0" smtClean="0">
                <a:latin typeface="Segoe UI" panose="020B0502040204020203" pitchFamily="34" charset="0"/>
                <a:cs typeface="Segoe UI" panose="020B0502040204020203" pitchFamily="34" charset="0"/>
              </a:rPr>
              <a:t> </a:t>
            </a:r>
            <a:r>
              <a:rPr lang="en-US" sz="3200" dirty="0" err="1" smtClean="0">
                <a:latin typeface="Segoe UI" panose="020B0502040204020203" pitchFamily="34" charset="0"/>
                <a:cs typeface="Segoe UI" panose="020B0502040204020203" pitchFamily="34" charset="0"/>
              </a:rPr>
              <a:t>dizajn</a:t>
            </a:r>
            <a:r>
              <a:rPr lang="hr-HR" sz="3200" dirty="0">
                <a:latin typeface="Segoe UI" panose="020B0502040204020203" pitchFamily="34" charset="0"/>
                <a:cs typeface="Segoe UI" panose="020B0502040204020203" pitchFamily="34" charset="0"/>
              </a:rPr>
              <a:t> </a:t>
            </a:r>
            <a:r>
              <a:rPr lang="hr-HR" sz="3200" dirty="0" smtClean="0">
                <a:latin typeface="Segoe UI" panose="020B0502040204020203" pitchFamily="34" charset="0"/>
                <a:cs typeface="Segoe UI" panose="020B0502040204020203" pitchFamily="34" charset="0"/>
              </a:rPr>
              <a:t>/ </a:t>
            </a:r>
            <a:r>
              <a:rPr lang="en-US" sz="3200" dirty="0" smtClean="0">
                <a:latin typeface="Segoe UI" panose="020B0502040204020203" pitchFamily="34" charset="0"/>
                <a:cs typeface="Segoe UI" panose="020B0502040204020203" pitchFamily="34" charset="0"/>
              </a:rPr>
              <a:t>mobile friendly</a:t>
            </a:r>
            <a:endParaRPr lang="en-US" sz="3200" dirty="0">
              <a:latin typeface="Segoe UI" panose="020B0502040204020203" pitchFamily="34" charset="0"/>
              <a:cs typeface="Segoe UI" panose="020B0502040204020203" pitchFamily="34" charset="0"/>
            </a:endParaRPr>
          </a:p>
          <a:p>
            <a:pPr marL="342900" indent="-342900">
              <a:buClr>
                <a:schemeClr val="accent1"/>
              </a:buClr>
              <a:buFont typeface="Courier New" panose="02070309020205020404" pitchFamily="49" charset="0"/>
              <a:buChar char="o"/>
            </a:pPr>
            <a:r>
              <a:rPr lang="en-US" sz="3200" dirty="0" err="1" smtClean="0">
                <a:latin typeface="Segoe UI" panose="020B0502040204020203" pitchFamily="34" charset="0"/>
                <a:cs typeface="Segoe UI" panose="020B0502040204020203" pitchFamily="34" charset="0"/>
              </a:rPr>
              <a:t>višeslojnost</a:t>
            </a:r>
            <a:r>
              <a:rPr lang="en-US" sz="3200" dirty="0" smtClean="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aplikacija</a:t>
            </a:r>
            <a:r>
              <a:rPr lang="en-US" sz="3200" dirty="0">
                <a:latin typeface="Segoe UI" panose="020B0502040204020203" pitchFamily="34" charset="0"/>
                <a:cs typeface="Segoe UI" panose="020B0502040204020203" pitchFamily="34" charset="0"/>
              </a:rPr>
              <a:t> (MVC </a:t>
            </a:r>
            <a:r>
              <a:rPr lang="en-US" sz="3200" dirty="0" err="1">
                <a:latin typeface="Segoe UI" panose="020B0502040204020203" pitchFamily="34" charset="0"/>
                <a:cs typeface="Segoe UI" panose="020B0502040204020203" pitchFamily="34" charset="0"/>
              </a:rPr>
              <a:t>pristup</a:t>
            </a:r>
            <a:r>
              <a:rPr lang="en-US" sz="3200" dirty="0">
                <a:latin typeface="Segoe UI" panose="020B0502040204020203" pitchFamily="34" charset="0"/>
                <a:cs typeface="Segoe UI" panose="020B0502040204020203" pitchFamily="34" charset="0"/>
              </a:rPr>
              <a:t>)</a:t>
            </a:r>
          </a:p>
          <a:p>
            <a:pPr marL="342900" indent="-342900">
              <a:buClr>
                <a:schemeClr val="accent1"/>
              </a:buClr>
              <a:buFont typeface="Courier New" panose="02070309020205020404" pitchFamily="49" charset="0"/>
              <a:buChar char="o"/>
            </a:pPr>
            <a:r>
              <a:rPr lang="en-US" sz="3200" dirty="0" err="1">
                <a:latin typeface="Segoe UI" panose="020B0502040204020203" pitchFamily="34" charset="0"/>
                <a:cs typeface="Segoe UI" panose="020B0502040204020203" pitchFamily="34" charset="0"/>
              </a:rPr>
              <a:t>upotreba</a:t>
            </a:r>
            <a:r>
              <a:rPr lang="en-US" sz="3200" dirty="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frameworka</a:t>
            </a:r>
            <a:r>
              <a:rPr lang="en-US" sz="3200" dirty="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za</a:t>
            </a:r>
            <a:r>
              <a:rPr lang="en-US" sz="3200" dirty="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lakši</a:t>
            </a:r>
            <a:r>
              <a:rPr lang="en-US" sz="3200" dirty="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razvoj</a:t>
            </a:r>
            <a:endParaRPr lang="en-US" sz="3200" dirty="0">
              <a:latin typeface="Segoe UI" panose="020B0502040204020203" pitchFamily="34" charset="0"/>
              <a:cs typeface="Segoe UI" panose="020B0502040204020203" pitchFamily="34" charset="0"/>
            </a:endParaRPr>
          </a:p>
        </p:txBody>
      </p:sp>
      <p:grpSp>
        <p:nvGrpSpPr>
          <p:cNvPr id="47" name="Group 46"/>
          <p:cNvGrpSpPr/>
          <p:nvPr/>
        </p:nvGrpSpPr>
        <p:grpSpPr>
          <a:xfrm>
            <a:off x="1062873" y="2490771"/>
            <a:ext cx="16672676" cy="921609"/>
            <a:chOff x="3429000" y="3046511"/>
            <a:chExt cx="16672676" cy="921609"/>
          </a:xfrm>
        </p:grpSpPr>
        <p:sp>
          <p:nvSpPr>
            <p:cNvPr id="48" name="Freeform 47"/>
            <p:cNvSpPr>
              <a:spLocks noEditPoints="1"/>
            </p:cNvSpPr>
            <p:nvPr/>
          </p:nvSpPr>
          <p:spPr bwMode="auto">
            <a:xfrm>
              <a:off x="3429000" y="3046511"/>
              <a:ext cx="921609" cy="92160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sp>
          <p:nvSpPr>
            <p:cNvPr id="49" name="TextBox 48"/>
            <p:cNvSpPr txBox="1"/>
            <p:nvPr/>
          </p:nvSpPr>
          <p:spPr>
            <a:xfrm>
              <a:off x="4556876" y="3202096"/>
              <a:ext cx="15544800" cy="646331"/>
            </a:xfrm>
            <a:prstGeom prst="rect">
              <a:avLst/>
            </a:prstGeom>
            <a:noFill/>
          </p:spPr>
          <p:txBody>
            <a:bodyPr wrap="square" rtlCol="0">
              <a:spAutoFit/>
            </a:bodyPr>
            <a:lstStyle/>
            <a:p>
              <a:r>
                <a:rPr lang="hr-HR" sz="3600" dirty="0" smtClean="0">
                  <a:latin typeface="Segoe UI" panose="020B0502040204020203" pitchFamily="34" charset="0"/>
                  <a:cs typeface="Segoe UI" panose="020B0502040204020203" pitchFamily="34" charset="0"/>
                </a:rPr>
                <a:t>Osnovni cilj nije </a:t>
              </a:r>
              <a:r>
                <a:rPr lang="hr-HR" sz="3600" dirty="0">
                  <a:latin typeface="Segoe UI" panose="020B0502040204020203" pitchFamily="34" charset="0"/>
                  <a:cs typeface="Segoe UI" panose="020B0502040204020203" pitchFamily="34" charset="0"/>
                </a:rPr>
                <a:t>zamjena postojećih tehnologija </a:t>
              </a:r>
              <a:r>
                <a:rPr lang="hr-HR" sz="3600" dirty="0" smtClean="0">
                  <a:latin typeface="Segoe UI" panose="020B0502040204020203" pitchFamily="34" charset="0"/>
                  <a:cs typeface="Segoe UI" panose="020B0502040204020203" pitchFamily="34" charset="0"/>
                </a:rPr>
                <a:t>nego njihova nadopuna</a:t>
              </a:r>
              <a:endParaRPr lang="hr-HR" sz="3600" dirty="0">
                <a:latin typeface="Segoe UI" panose="020B0502040204020203" pitchFamily="34" charset="0"/>
                <a:cs typeface="Segoe UI" panose="020B0502040204020203" pitchFamily="34" charset="0"/>
              </a:endParaRPr>
            </a:p>
          </p:txBody>
        </p:sp>
      </p:grpSp>
      <p:cxnSp>
        <p:nvCxnSpPr>
          <p:cNvPr id="15" name="Straight Connector 14"/>
          <p:cNvCxnSpPr/>
          <p:nvPr/>
        </p:nvCxnSpPr>
        <p:spPr>
          <a:xfrm>
            <a:off x="9144000" y="3965253"/>
            <a:ext cx="0" cy="4312471"/>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10899200" y="4196691"/>
            <a:ext cx="5105400" cy="1323106"/>
            <a:chOff x="9906000" y="5353531"/>
            <a:chExt cx="5105400" cy="1323106"/>
          </a:xfrm>
        </p:grpSpPr>
        <p:sp>
          <p:nvSpPr>
            <p:cNvPr id="17" name="TextBox 16"/>
            <p:cNvSpPr txBox="1"/>
            <p:nvPr/>
          </p:nvSpPr>
          <p:spPr>
            <a:xfrm>
              <a:off x="9906000" y="6030306"/>
              <a:ext cx="5105400" cy="646331"/>
            </a:xfrm>
            <a:prstGeom prst="rect">
              <a:avLst/>
            </a:prstGeom>
            <a:noFill/>
          </p:spPr>
          <p:txBody>
            <a:bodyPr wrap="square" rtlCol="0">
              <a:spAutoFit/>
            </a:bodyPr>
            <a:lstStyle/>
            <a:p>
              <a:pPr algn="ctr"/>
              <a:r>
                <a:rPr lang="hr-HR" sz="3600" dirty="0" smtClean="0">
                  <a:solidFill>
                    <a:schemeClr val="accent1"/>
                  </a:solidFill>
                  <a:latin typeface="Segoe UI" panose="020B0502040204020203" pitchFamily="34" charset="0"/>
                  <a:cs typeface="Segoe UI" panose="020B0502040204020203" pitchFamily="34" charset="0"/>
                </a:rPr>
                <a:t>prednosti uvođenja</a:t>
              </a:r>
              <a:endParaRPr lang="en-US" sz="3600" dirty="0" smtClean="0">
                <a:solidFill>
                  <a:schemeClr val="accent1"/>
                </a:solidFill>
                <a:latin typeface="Segoe UI" panose="020B0502040204020203" pitchFamily="34" charset="0"/>
                <a:cs typeface="Segoe UI" panose="020B0502040204020203" pitchFamily="34" charset="0"/>
              </a:endParaRPr>
            </a:p>
          </p:txBody>
        </p:sp>
        <p:sp>
          <p:nvSpPr>
            <p:cNvPr id="18" name="Freeform 17"/>
            <p:cNvSpPr>
              <a:spLocks noChangeAspect="1" noEditPoints="1"/>
            </p:cNvSpPr>
            <p:nvPr/>
          </p:nvSpPr>
          <p:spPr bwMode="auto">
            <a:xfrm>
              <a:off x="12123183" y="5353531"/>
              <a:ext cx="676775" cy="676775"/>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sz="2800"/>
            </a:p>
          </p:txBody>
        </p:sp>
      </p:grpSp>
      <p:grpSp>
        <p:nvGrpSpPr>
          <p:cNvPr id="19" name="Group 18"/>
          <p:cNvGrpSpPr/>
          <p:nvPr/>
        </p:nvGrpSpPr>
        <p:grpSpPr>
          <a:xfrm>
            <a:off x="1864301" y="4145313"/>
            <a:ext cx="5638800" cy="1359120"/>
            <a:chOff x="2590800" y="5067300"/>
            <a:chExt cx="5638800" cy="1359120"/>
          </a:xfrm>
        </p:grpSpPr>
        <p:sp>
          <p:nvSpPr>
            <p:cNvPr id="20" name="TextBox 19"/>
            <p:cNvSpPr txBox="1"/>
            <p:nvPr/>
          </p:nvSpPr>
          <p:spPr>
            <a:xfrm>
              <a:off x="2590800" y="5780089"/>
              <a:ext cx="5638800" cy="646331"/>
            </a:xfrm>
            <a:prstGeom prst="rect">
              <a:avLst/>
            </a:prstGeom>
            <a:noFill/>
          </p:spPr>
          <p:txBody>
            <a:bodyPr wrap="square" rtlCol="0">
              <a:spAutoFit/>
            </a:bodyPr>
            <a:lstStyle/>
            <a:p>
              <a:pPr algn="ctr"/>
              <a:r>
                <a:rPr lang="hr-HR" sz="3600" dirty="0" smtClean="0">
                  <a:solidFill>
                    <a:schemeClr val="accent1"/>
                  </a:solidFill>
                  <a:latin typeface="Segoe UI" panose="020B0502040204020203" pitchFamily="34" charset="0"/>
                  <a:cs typeface="Segoe UI" panose="020B0502040204020203" pitchFamily="34" charset="0"/>
                </a:rPr>
                <a:t>razlozi uvođenja</a:t>
              </a:r>
              <a:endParaRPr lang="uk-UA" sz="3600" dirty="0">
                <a:solidFill>
                  <a:schemeClr val="accent1"/>
                </a:solidFill>
                <a:latin typeface="Segoe UI" panose="020B0502040204020203" pitchFamily="34" charset="0"/>
                <a:cs typeface="Segoe UI" panose="020B0502040204020203" pitchFamily="34" charset="0"/>
              </a:endParaRPr>
            </a:p>
          </p:txBody>
        </p:sp>
        <p:sp>
          <p:nvSpPr>
            <p:cNvPr id="21" name="Freeform 71"/>
            <p:cNvSpPr>
              <a:spLocks noEditPoints="1"/>
            </p:cNvSpPr>
            <p:nvPr/>
          </p:nvSpPr>
          <p:spPr bwMode="auto">
            <a:xfrm>
              <a:off x="4838962" y="5067300"/>
              <a:ext cx="723638" cy="647142"/>
            </a:xfrm>
            <a:custGeom>
              <a:avLst/>
              <a:gdLst>
                <a:gd name="T0" fmla="*/ 76 w 176"/>
                <a:gd name="T1" fmla="*/ 132 h 176"/>
                <a:gd name="T2" fmla="*/ 76 w 176"/>
                <a:gd name="T3" fmla="*/ 140 h 176"/>
                <a:gd name="T4" fmla="*/ 152 w 176"/>
                <a:gd name="T5" fmla="*/ 136 h 176"/>
                <a:gd name="T6" fmla="*/ 40 w 176"/>
                <a:gd name="T7" fmla="*/ 24 h 176"/>
                <a:gd name="T8" fmla="*/ 24 w 176"/>
                <a:gd name="T9" fmla="*/ 36 h 176"/>
                <a:gd name="T10" fmla="*/ 29 w 176"/>
                <a:gd name="T11" fmla="*/ 56 h 176"/>
                <a:gd name="T12" fmla="*/ 51 w 176"/>
                <a:gd name="T13" fmla="*/ 56 h 176"/>
                <a:gd name="T14" fmla="*/ 56 w 176"/>
                <a:gd name="T15" fmla="*/ 36 h 176"/>
                <a:gd name="T16" fmla="*/ 40 w 176"/>
                <a:gd name="T17" fmla="*/ 24 h 176"/>
                <a:gd name="T18" fmla="*/ 36 w 176"/>
                <a:gd name="T19" fmla="*/ 84 h 176"/>
                <a:gd name="T20" fmla="*/ 33 w 176"/>
                <a:gd name="T21" fmla="*/ 91 h 176"/>
                <a:gd name="T22" fmla="*/ 40 w 176"/>
                <a:gd name="T23" fmla="*/ 96 h 176"/>
                <a:gd name="T24" fmla="*/ 47 w 176"/>
                <a:gd name="T25" fmla="*/ 91 h 176"/>
                <a:gd name="T26" fmla="*/ 44 w 176"/>
                <a:gd name="T27" fmla="*/ 84 h 176"/>
                <a:gd name="T28" fmla="*/ 44 w 176"/>
                <a:gd name="T29" fmla="*/ 132 h 176"/>
                <a:gd name="T30" fmla="*/ 36 w 176"/>
                <a:gd name="T31" fmla="*/ 132 h 176"/>
                <a:gd name="T32" fmla="*/ 33 w 176"/>
                <a:gd name="T33" fmla="*/ 139 h 176"/>
                <a:gd name="T34" fmla="*/ 40 w 176"/>
                <a:gd name="T35" fmla="*/ 144 h 176"/>
                <a:gd name="T36" fmla="*/ 47 w 176"/>
                <a:gd name="T37" fmla="*/ 139 h 176"/>
                <a:gd name="T38" fmla="*/ 44 w 176"/>
                <a:gd name="T39" fmla="*/ 132 h 176"/>
                <a:gd name="T40" fmla="*/ 76 w 176"/>
                <a:gd name="T41" fmla="*/ 84 h 176"/>
                <a:gd name="T42" fmla="*/ 76 w 176"/>
                <a:gd name="T43" fmla="*/ 92 h 176"/>
                <a:gd name="T44" fmla="*/ 152 w 176"/>
                <a:gd name="T45" fmla="*/ 88 h 176"/>
                <a:gd name="T46" fmla="*/ 160 w 176"/>
                <a:gd name="T47" fmla="*/ 0 h 176"/>
                <a:gd name="T48" fmla="*/ 0 w 176"/>
                <a:gd name="T49" fmla="*/ 16 h 176"/>
                <a:gd name="T50" fmla="*/ 16 w 176"/>
                <a:gd name="T51" fmla="*/ 176 h 176"/>
                <a:gd name="T52" fmla="*/ 176 w 176"/>
                <a:gd name="T53" fmla="*/ 160 h 176"/>
                <a:gd name="T54" fmla="*/ 160 w 176"/>
                <a:gd name="T55" fmla="*/ 0 h 176"/>
                <a:gd name="T56" fmla="*/ 160 w 176"/>
                <a:gd name="T57" fmla="*/ 168 h 176"/>
                <a:gd name="T58" fmla="*/ 8 w 176"/>
                <a:gd name="T59" fmla="*/ 160 h 176"/>
                <a:gd name="T60" fmla="*/ 16 w 176"/>
                <a:gd name="T61" fmla="*/ 8 h 176"/>
                <a:gd name="T62" fmla="*/ 168 w 176"/>
                <a:gd name="T63" fmla="*/ 16 h 176"/>
                <a:gd name="T64" fmla="*/ 148 w 176"/>
                <a:gd name="T65" fmla="*/ 36 h 176"/>
                <a:gd name="T66" fmla="*/ 72 w 176"/>
                <a:gd name="T67" fmla="*/ 40 h 176"/>
                <a:gd name="T68" fmla="*/ 148 w 176"/>
                <a:gd name="T69" fmla="*/ 44 h 176"/>
                <a:gd name="T70" fmla="*/ 148 w 176"/>
                <a:gd name="T71" fmla="*/ 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76">
                  <a:moveTo>
                    <a:pt x="148" y="132"/>
                  </a:moveTo>
                  <a:cubicBezTo>
                    <a:pt x="76" y="132"/>
                    <a:pt x="76" y="132"/>
                    <a:pt x="76" y="132"/>
                  </a:cubicBezTo>
                  <a:cubicBezTo>
                    <a:pt x="74" y="132"/>
                    <a:pt x="72" y="134"/>
                    <a:pt x="72" y="136"/>
                  </a:cubicBezTo>
                  <a:cubicBezTo>
                    <a:pt x="72" y="138"/>
                    <a:pt x="74" y="140"/>
                    <a:pt x="76" y="140"/>
                  </a:cubicBezTo>
                  <a:cubicBezTo>
                    <a:pt x="148" y="140"/>
                    <a:pt x="148" y="140"/>
                    <a:pt x="148" y="140"/>
                  </a:cubicBezTo>
                  <a:cubicBezTo>
                    <a:pt x="150" y="140"/>
                    <a:pt x="152" y="138"/>
                    <a:pt x="152" y="136"/>
                  </a:cubicBezTo>
                  <a:cubicBezTo>
                    <a:pt x="152" y="134"/>
                    <a:pt x="150" y="132"/>
                    <a:pt x="148" y="132"/>
                  </a:cubicBezTo>
                  <a:moveTo>
                    <a:pt x="40" y="24"/>
                  </a:moveTo>
                  <a:cubicBezTo>
                    <a:pt x="36" y="36"/>
                    <a:pt x="36" y="36"/>
                    <a:pt x="36" y="36"/>
                  </a:cubicBezTo>
                  <a:cubicBezTo>
                    <a:pt x="24" y="36"/>
                    <a:pt x="24" y="36"/>
                    <a:pt x="24" y="36"/>
                  </a:cubicBezTo>
                  <a:cubicBezTo>
                    <a:pt x="33" y="43"/>
                    <a:pt x="33" y="43"/>
                    <a:pt x="33" y="43"/>
                  </a:cubicBezTo>
                  <a:cubicBezTo>
                    <a:pt x="29" y="56"/>
                    <a:pt x="29" y="56"/>
                    <a:pt x="29" y="56"/>
                  </a:cubicBezTo>
                  <a:cubicBezTo>
                    <a:pt x="40" y="48"/>
                    <a:pt x="40" y="48"/>
                    <a:pt x="40" y="48"/>
                  </a:cubicBezTo>
                  <a:cubicBezTo>
                    <a:pt x="51" y="56"/>
                    <a:pt x="51" y="56"/>
                    <a:pt x="51" y="56"/>
                  </a:cubicBezTo>
                  <a:cubicBezTo>
                    <a:pt x="47" y="43"/>
                    <a:pt x="47" y="43"/>
                    <a:pt x="47" y="43"/>
                  </a:cubicBezTo>
                  <a:cubicBezTo>
                    <a:pt x="56" y="36"/>
                    <a:pt x="56" y="36"/>
                    <a:pt x="56" y="36"/>
                  </a:cubicBezTo>
                  <a:cubicBezTo>
                    <a:pt x="44" y="36"/>
                    <a:pt x="44" y="36"/>
                    <a:pt x="44" y="36"/>
                  </a:cubicBezTo>
                  <a:lnTo>
                    <a:pt x="40" y="24"/>
                  </a:lnTo>
                  <a:close/>
                  <a:moveTo>
                    <a:pt x="40" y="72"/>
                  </a:moveTo>
                  <a:cubicBezTo>
                    <a:pt x="36" y="84"/>
                    <a:pt x="36" y="84"/>
                    <a:pt x="36" y="84"/>
                  </a:cubicBezTo>
                  <a:cubicBezTo>
                    <a:pt x="24" y="84"/>
                    <a:pt x="24" y="84"/>
                    <a:pt x="24" y="84"/>
                  </a:cubicBezTo>
                  <a:cubicBezTo>
                    <a:pt x="33" y="91"/>
                    <a:pt x="33" y="91"/>
                    <a:pt x="33" y="91"/>
                  </a:cubicBezTo>
                  <a:cubicBezTo>
                    <a:pt x="29" y="104"/>
                    <a:pt x="29" y="104"/>
                    <a:pt x="29" y="104"/>
                  </a:cubicBezTo>
                  <a:cubicBezTo>
                    <a:pt x="40" y="96"/>
                    <a:pt x="40" y="96"/>
                    <a:pt x="40" y="96"/>
                  </a:cubicBezTo>
                  <a:cubicBezTo>
                    <a:pt x="51" y="104"/>
                    <a:pt x="51" y="104"/>
                    <a:pt x="51" y="104"/>
                  </a:cubicBezTo>
                  <a:cubicBezTo>
                    <a:pt x="47" y="91"/>
                    <a:pt x="47" y="91"/>
                    <a:pt x="47" y="91"/>
                  </a:cubicBezTo>
                  <a:cubicBezTo>
                    <a:pt x="56" y="84"/>
                    <a:pt x="56" y="84"/>
                    <a:pt x="56" y="84"/>
                  </a:cubicBezTo>
                  <a:cubicBezTo>
                    <a:pt x="44" y="84"/>
                    <a:pt x="44" y="84"/>
                    <a:pt x="44" y="84"/>
                  </a:cubicBezTo>
                  <a:lnTo>
                    <a:pt x="40" y="72"/>
                  </a:lnTo>
                  <a:close/>
                  <a:moveTo>
                    <a:pt x="44" y="132"/>
                  </a:moveTo>
                  <a:cubicBezTo>
                    <a:pt x="40" y="120"/>
                    <a:pt x="40" y="120"/>
                    <a:pt x="40" y="120"/>
                  </a:cubicBezTo>
                  <a:cubicBezTo>
                    <a:pt x="36" y="132"/>
                    <a:pt x="36" y="132"/>
                    <a:pt x="36" y="132"/>
                  </a:cubicBezTo>
                  <a:cubicBezTo>
                    <a:pt x="24" y="132"/>
                    <a:pt x="24" y="132"/>
                    <a:pt x="24" y="132"/>
                  </a:cubicBezTo>
                  <a:cubicBezTo>
                    <a:pt x="33" y="139"/>
                    <a:pt x="33" y="139"/>
                    <a:pt x="33" y="139"/>
                  </a:cubicBezTo>
                  <a:cubicBezTo>
                    <a:pt x="29" y="152"/>
                    <a:pt x="29" y="152"/>
                    <a:pt x="29" y="152"/>
                  </a:cubicBezTo>
                  <a:cubicBezTo>
                    <a:pt x="40" y="144"/>
                    <a:pt x="40" y="144"/>
                    <a:pt x="40" y="144"/>
                  </a:cubicBezTo>
                  <a:cubicBezTo>
                    <a:pt x="51" y="152"/>
                    <a:pt x="51" y="152"/>
                    <a:pt x="51" y="152"/>
                  </a:cubicBezTo>
                  <a:cubicBezTo>
                    <a:pt x="47" y="139"/>
                    <a:pt x="47" y="139"/>
                    <a:pt x="47" y="139"/>
                  </a:cubicBezTo>
                  <a:cubicBezTo>
                    <a:pt x="56" y="132"/>
                    <a:pt x="56" y="132"/>
                    <a:pt x="56" y="132"/>
                  </a:cubicBezTo>
                  <a:lnTo>
                    <a:pt x="44" y="132"/>
                  </a:lnTo>
                  <a:close/>
                  <a:moveTo>
                    <a:pt x="148" y="84"/>
                  </a:moveTo>
                  <a:cubicBezTo>
                    <a:pt x="76" y="84"/>
                    <a:pt x="76" y="84"/>
                    <a:pt x="76" y="84"/>
                  </a:cubicBezTo>
                  <a:cubicBezTo>
                    <a:pt x="74" y="84"/>
                    <a:pt x="72" y="86"/>
                    <a:pt x="72" y="88"/>
                  </a:cubicBezTo>
                  <a:cubicBezTo>
                    <a:pt x="72" y="90"/>
                    <a:pt x="74" y="92"/>
                    <a:pt x="76" y="92"/>
                  </a:cubicBezTo>
                  <a:cubicBezTo>
                    <a:pt x="148" y="92"/>
                    <a:pt x="148" y="92"/>
                    <a:pt x="148" y="92"/>
                  </a:cubicBezTo>
                  <a:cubicBezTo>
                    <a:pt x="150" y="92"/>
                    <a:pt x="152" y="90"/>
                    <a:pt x="152" y="88"/>
                  </a:cubicBezTo>
                  <a:cubicBezTo>
                    <a:pt x="152" y="86"/>
                    <a:pt x="150" y="84"/>
                    <a:pt x="148" y="84"/>
                  </a:cubicBezTo>
                  <a:moveTo>
                    <a:pt x="160" y="0"/>
                  </a:moveTo>
                  <a:cubicBezTo>
                    <a:pt x="16" y="0"/>
                    <a:pt x="16" y="0"/>
                    <a:pt x="16" y="0"/>
                  </a:cubicBezTo>
                  <a:cubicBezTo>
                    <a:pt x="7" y="0"/>
                    <a:pt x="0" y="7"/>
                    <a:pt x="0" y="16"/>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16"/>
                    <a:pt x="176" y="16"/>
                    <a:pt x="176" y="16"/>
                  </a:cubicBezTo>
                  <a:cubicBezTo>
                    <a:pt x="176" y="7"/>
                    <a:pt x="169" y="0"/>
                    <a:pt x="160" y="0"/>
                  </a:cubicBezTo>
                  <a:moveTo>
                    <a:pt x="168" y="160"/>
                  </a:moveTo>
                  <a:cubicBezTo>
                    <a:pt x="168" y="164"/>
                    <a:pt x="164" y="168"/>
                    <a:pt x="160" y="168"/>
                  </a:cubicBezTo>
                  <a:cubicBezTo>
                    <a:pt x="16" y="168"/>
                    <a:pt x="16" y="168"/>
                    <a:pt x="16" y="168"/>
                  </a:cubicBezTo>
                  <a:cubicBezTo>
                    <a:pt x="12" y="168"/>
                    <a:pt x="8" y="164"/>
                    <a:pt x="8" y="160"/>
                  </a:cubicBezTo>
                  <a:cubicBezTo>
                    <a:pt x="8" y="16"/>
                    <a:pt x="8" y="16"/>
                    <a:pt x="8" y="16"/>
                  </a:cubicBezTo>
                  <a:cubicBezTo>
                    <a:pt x="8" y="12"/>
                    <a:pt x="12" y="8"/>
                    <a:pt x="16" y="8"/>
                  </a:cubicBezTo>
                  <a:cubicBezTo>
                    <a:pt x="160" y="8"/>
                    <a:pt x="160" y="8"/>
                    <a:pt x="160" y="8"/>
                  </a:cubicBezTo>
                  <a:cubicBezTo>
                    <a:pt x="164" y="8"/>
                    <a:pt x="168" y="12"/>
                    <a:pt x="168" y="16"/>
                  </a:cubicBezTo>
                  <a:lnTo>
                    <a:pt x="168" y="160"/>
                  </a:lnTo>
                  <a:close/>
                  <a:moveTo>
                    <a:pt x="148" y="36"/>
                  </a:moveTo>
                  <a:cubicBezTo>
                    <a:pt x="76" y="36"/>
                    <a:pt x="76" y="36"/>
                    <a:pt x="76" y="36"/>
                  </a:cubicBezTo>
                  <a:cubicBezTo>
                    <a:pt x="74" y="36"/>
                    <a:pt x="72" y="38"/>
                    <a:pt x="72" y="40"/>
                  </a:cubicBezTo>
                  <a:cubicBezTo>
                    <a:pt x="72" y="42"/>
                    <a:pt x="74" y="44"/>
                    <a:pt x="76" y="44"/>
                  </a:cubicBezTo>
                  <a:cubicBezTo>
                    <a:pt x="148" y="44"/>
                    <a:pt x="148" y="44"/>
                    <a:pt x="148" y="44"/>
                  </a:cubicBezTo>
                  <a:cubicBezTo>
                    <a:pt x="150" y="44"/>
                    <a:pt x="152" y="42"/>
                    <a:pt x="152" y="40"/>
                  </a:cubicBezTo>
                  <a:cubicBezTo>
                    <a:pt x="152" y="38"/>
                    <a:pt x="150" y="36"/>
                    <a:pt x="148" y="3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spTree>
    <p:extLst>
      <p:ext uri="{BB962C8B-B14F-4D97-AF65-F5344CB8AC3E}">
        <p14:creationId xmlns:p14="http://schemas.microsoft.com/office/powerpoint/2010/main" val="120314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876300" y="571411"/>
            <a:ext cx="9791700" cy="1380378"/>
          </a:xfrm>
        </p:spPr>
        <p:txBody>
          <a:bodyPr/>
          <a:lstStyle/>
          <a:p>
            <a:r>
              <a:rPr lang="hr-HR" dirty="0">
                <a:latin typeface="Segoe UI" panose="020B0502040204020203" pitchFamily="34" charset="0"/>
                <a:cs typeface="Segoe UI" panose="020B0502040204020203" pitchFamily="34" charset="0"/>
              </a:rPr>
              <a:t>Node.js</a:t>
            </a:r>
            <a:r>
              <a:rPr lang="en-US" dirty="0">
                <a:latin typeface="Segoe UI" panose="020B0502040204020203" pitchFamily="34" charset="0"/>
                <a:cs typeface="Segoe UI" panose="020B0502040204020203" pitchFamily="34" charset="0"/>
              </a:rPr>
              <a:t/>
            </a:r>
            <a:br>
              <a:rPr lang="en-US" dirty="0">
                <a:latin typeface="Segoe UI" panose="020B0502040204020203" pitchFamily="34" charset="0"/>
                <a:cs typeface="Segoe UI" panose="020B0502040204020203" pitchFamily="34" charset="0"/>
              </a:rPr>
            </a:br>
            <a:r>
              <a:rPr lang="hr-HR" dirty="0" smtClean="0">
                <a:solidFill>
                  <a:schemeClr val="accent1"/>
                </a:solidFill>
                <a:latin typeface="Segoe UI" panose="020B0502040204020203" pitchFamily="34" charset="0"/>
                <a:cs typeface="Segoe UI" panose="020B0502040204020203" pitchFamily="34" charset="0"/>
              </a:rPr>
              <a:t>povezane tehnologije</a:t>
            </a:r>
            <a:endParaRPr lang="uk-UA" dirty="0">
              <a:solidFill>
                <a:schemeClr val="accent1"/>
              </a:solidFill>
              <a:latin typeface="Segoe UI" panose="020B0502040204020203" pitchFamily="34" charset="0"/>
              <a:cs typeface="Segoe UI" panose="020B0502040204020203" pitchFamily="34" charset="0"/>
            </a:endParaRPr>
          </a:p>
        </p:txBody>
      </p:sp>
      <p:sp>
        <p:nvSpPr>
          <p:cNvPr id="30" name="TextBox 29"/>
          <p:cNvSpPr txBox="1"/>
          <p:nvPr/>
        </p:nvSpPr>
        <p:spPr>
          <a:xfrm>
            <a:off x="876300" y="2400300"/>
            <a:ext cx="7962900" cy="4524315"/>
          </a:xfrm>
          <a:prstGeom prst="rect">
            <a:avLst/>
          </a:prstGeom>
          <a:noFill/>
        </p:spPr>
        <p:txBody>
          <a:bodyPr wrap="square" rtlCol="0">
            <a:spAutoFit/>
          </a:bodyPr>
          <a:lstStyle/>
          <a:p>
            <a:pPr marL="342900" indent="-342900">
              <a:buClr>
                <a:schemeClr val="accent1"/>
              </a:buClr>
              <a:buFont typeface="Courier New" panose="02070309020205020404" pitchFamily="49" charset="0"/>
              <a:buChar char="o"/>
            </a:pPr>
            <a:r>
              <a:rPr lang="en-US" sz="3600" dirty="0">
                <a:latin typeface="Segoe UI" panose="020B0502040204020203" pitchFamily="34" charset="0"/>
                <a:cs typeface="Segoe UI" panose="020B0502040204020203" pitchFamily="34" charset="0"/>
              </a:rPr>
              <a:t>Red </a:t>
            </a:r>
            <a:r>
              <a:rPr lang="hr-HR" sz="3600" dirty="0" smtClean="0">
                <a:latin typeface="Segoe UI" panose="020B0502040204020203" pitchFamily="34" charset="0"/>
                <a:cs typeface="Segoe UI" panose="020B0502040204020203" pitchFamily="34" charset="0"/>
              </a:rPr>
              <a:t>H</a:t>
            </a:r>
            <a:r>
              <a:rPr lang="en-US" sz="3600" dirty="0" smtClean="0">
                <a:latin typeface="Segoe UI" panose="020B0502040204020203" pitchFamily="34" charset="0"/>
                <a:cs typeface="Segoe UI" panose="020B0502040204020203" pitchFamily="34" charset="0"/>
              </a:rPr>
              <a:t>at </a:t>
            </a:r>
            <a:r>
              <a:rPr lang="en-US" sz="3600" dirty="0">
                <a:latin typeface="Segoe UI" panose="020B0502040204020203" pitchFamily="34" charset="0"/>
                <a:cs typeface="Segoe UI" panose="020B0502040204020203" pitchFamily="34" charset="0"/>
              </a:rPr>
              <a:t>Linux Enterprise 7.x</a:t>
            </a:r>
          </a:p>
          <a:p>
            <a:pPr marL="342900" indent="-342900">
              <a:buClr>
                <a:schemeClr val="accent1"/>
              </a:buClr>
              <a:buFont typeface="Courier New" panose="02070309020205020404" pitchFamily="49" charset="0"/>
              <a:buChar char="o"/>
            </a:pPr>
            <a:r>
              <a:rPr lang="en-US" sz="3600" dirty="0" smtClean="0">
                <a:latin typeface="Segoe UI" panose="020B0502040204020203" pitchFamily="34" charset="0"/>
                <a:cs typeface="Segoe UI" panose="020B0502040204020203" pitchFamily="34" charset="0"/>
              </a:rPr>
              <a:t>N</a:t>
            </a:r>
            <a:r>
              <a:rPr lang="hr-HR" sz="3600" dirty="0" smtClean="0">
                <a:latin typeface="Segoe UI" panose="020B0502040204020203" pitchFamily="34" charset="0"/>
                <a:cs typeface="Segoe UI" panose="020B0502040204020203" pitchFamily="34" charset="0"/>
              </a:rPr>
              <a:t>GINX</a:t>
            </a:r>
            <a:r>
              <a:rPr lang="en-US" sz="3600" dirty="0" smtClean="0">
                <a:latin typeface="Segoe UI" panose="020B0502040204020203" pitchFamily="34" charset="0"/>
                <a:cs typeface="Segoe UI" panose="020B0502040204020203" pitchFamily="34" charset="0"/>
              </a:rPr>
              <a:t> </a:t>
            </a:r>
            <a:endParaRPr lang="en-US" sz="3600" dirty="0">
              <a:latin typeface="Segoe UI" panose="020B0502040204020203" pitchFamily="34" charset="0"/>
              <a:cs typeface="Segoe UI" panose="020B0502040204020203" pitchFamily="34" charset="0"/>
            </a:endParaRPr>
          </a:p>
          <a:p>
            <a:pPr marL="342900" indent="-342900">
              <a:buClr>
                <a:schemeClr val="accent1"/>
              </a:buClr>
              <a:buFont typeface="Courier New" panose="02070309020205020404" pitchFamily="49" charset="0"/>
              <a:buChar char="o"/>
            </a:pPr>
            <a:r>
              <a:rPr lang="en-US" sz="3600" dirty="0">
                <a:latin typeface="Segoe UI" panose="020B0502040204020203" pitchFamily="34" charset="0"/>
                <a:cs typeface="Segoe UI" panose="020B0502040204020203" pitchFamily="34" charset="0"/>
              </a:rPr>
              <a:t>MongoDB</a:t>
            </a:r>
          </a:p>
          <a:p>
            <a:pPr marL="342900" indent="-342900">
              <a:buClr>
                <a:schemeClr val="accent1"/>
              </a:buClr>
              <a:buFont typeface="Courier New" panose="02070309020205020404" pitchFamily="49" charset="0"/>
              <a:buChar char="o"/>
            </a:pPr>
            <a:r>
              <a:rPr lang="en-US" sz="3600" dirty="0" err="1">
                <a:latin typeface="Segoe UI" panose="020B0502040204020203" pitchFamily="34" charset="0"/>
                <a:cs typeface="Segoe UI" panose="020B0502040204020203" pitchFamily="34" charset="0"/>
              </a:rPr>
              <a:t>Keepalived</a:t>
            </a:r>
            <a:endParaRPr lang="en-US" sz="3600" dirty="0">
              <a:latin typeface="Segoe UI" panose="020B0502040204020203" pitchFamily="34" charset="0"/>
              <a:cs typeface="Segoe UI" panose="020B0502040204020203" pitchFamily="34" charset="0"/>
            </a:endParaRPr>
          </a:p>
          <a:p>
            <a:pPr marL="342900" indent="-342900">
              <a:buClr>
                <a:schemeClr val="accent1"/>
              </a:buClr>
              <a:buFont typeface="Courier New" panose="02070309020205020404" pitchFamily="49" charset="0"/>
              <a:buChar char="o"/>
            </a:pPr>
            <a:r>
              <a:rPr lang="en-US" sz="3600" dirty="0">
                <a:latin typeface="Segoe UI" panose="020B0502040204020203" pitchFamily="34" charset="0"/>
                <a:cs typeface="Segoe UI" panose="020B0502040204020203" pitchFamily="34" charset="0"/>
              </a:rPr>
              <a:t>HA proxy</a:t>
            </a:r>
          </a:p>
          <a:p>
            <a:pPr marL="342900" indent="-342900">
              <a:buClr>
                <a:schemeClr val="accent1"/>
              </a:buClr>
              <a:buFont typeface="Courier New" panose="02070309020205020404" pitchFamily="49" charset="0"/>
              <a:buChar char="o"/>
            </a:pPr>
            <a:r>
              <a:rPr lang="en-US" sz="3600" dirty="0" err="1">
                <a:latin typeface="Segoe UI" panose="020B0502040204020203" pitchFamily="34" charset="0"/>
                <a:cs typeface="Segoe UI" panose="020B0502040204020203" pitchFamily="34" charset="0"/>
              </a:rPr>
              <a:t>Redis</a:t>
            </a:r>
            <a:endParaRPr lang="en-US" sz="3600" dirty="0">
              <a:latin typeface="Segoe UI" panose="020B0502040204020203" pitchFamily="34" charset="0"/>
              <a:cs typeface="Segoe UI" panose="020B0502040204020203" pitchFamily="34" charset="0"/>
            </a:endParaRPr>
          </a:p>
          <a:p>
            <a:pPr marL="342900" indent="-342900">
              <a:buClr>
                <a:schemeClr val="accent1"/>
              </a:buClr>
              <a:buFont typeface="Courier New" panose="02070309020205020404" pitchFamily="49" charset="0"/>
              <a:buChar char="o"/>
            </a:pPr>
            <a:r>
              <a:rPr lang="en-US" sz="3600" dirty="0" smtClean="0">
                <a:latin typeface="Segoe UI" panose="020B0502040204020203" pitchFamily="34" charset="0"/>
                <a:cs typeface="Segoe UI" panose="020B0502040204020203" pitchFamily="34" charset="0"/>
              </a:rPr>
              <a:t>Cassandra</a:t>
            </a:r>
            <a:endParaRPr lang="hr-HR" sz="3600" dirty="0" smtClean="0">
              <a:latin typeface="Segoe UI" panose="020B0502040204020203" pitchFamily="34" charset="0"/>
              <a:cs typeface="Segoe UI" panose="020B0502040204020203" pitchFamily="34" charset="0"/>
            </a:endParaRPr>
          </a:p>
          <a:p>
            <a:pPr marL="342900" indent="-342900">
              <a:buClr>
                <a:schemeClr val="accent1"/>
              </a:buClr>
              <a:buFont typeface="Courier New" panose="02070309020205020404" pitchFamily="49" charset="0"/>
              <a:buChar char="o"/>
            </a:pPr>
            <a:r>
              <a:rPr lang="hr-HR" sz="3600" dirty="0" err="1" smtClean="0">
                <a:latin typeface="Segoe UI" panose="020B0502040204020203" pitchFamily="34" charset="0"/>
                <a:cs typeface="Segoe UI" panose="020B0502040204020203" pitchFamily="34" charset="0"/>
              </a:rPr>
              <a:t>Docker</a:t>
            </a:r>
            <a:r>
              <a:rPr lang="hr-HR" sz="3600" dirty="0" smtClean="0">
                <a:latin typeface="Segoe UI" panose="020B0502040204020203" pitchFamily="34" charset="0"/>
                <a:cs typeface="Segoe UI" panose="020B0502040204020203" pitchFamily="34" charset="0"/>
              </a:rPr>
              <a:t> …</a:t>
            </a:r>
            <a:endParaRPr lang="en-US" sz="3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4222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876300" y="571411"/>
            <a:ext cx="9791700" cy="1338828"/>
          </a:xfrm>
        </p:spPr>
        <p:txBody>
          <a:bodyPr/>
          <a:lstStyle/>
          <a:p>
            <a:r>
              <a:rPr lang="hr-HR" dirty="0" smtClean="0">
                <a:latin typeface="Segoe UI" panose="020B0502040204020203" pitchFamily="34" charset="0"/>
                <a:cs typeface="Segoe UI" panose="020B0502040204020203" pitchFamily="34" charset="0"/>
              </a:rPr>
              <a:t>kontejnerska virtualizacija</a:t>
            </a:r>
            <a:r>
              <a:rPr lang="en-US" dirty="0">
                <a:latin typeface="Segoe UI" panose="020B0502040204020203" pitchFamily="34" charset="0"/>
                <a:cs typeface="Segoe UI" panose="020B0502040204020203" pitchFamily="34" charset="0"/>
              </a:rPr>
              <a:t/>
            </a:r>
            <a:br>
              <a:rPr lang="en-US" dirty="0">
                <a:latin typeface="Segoe UI" panose="020B0502040204020203" pitchFamily="34" charset="0"/>
                <a:cs typeface="Segoe UI" panose="020B0502040204020203" pitchFamily="34" charset="0"/>
              </a:rPr>
            </a:br>
            <a:r>
              <a:rPr lang="hr-HR" dirty="0" err="1">
                <a:solidFill>
                  <a:schemeClr val="accent1"/>
                </a:solidFill>
                <a:latin typeface="Segoe UI" panose="020B0502040204020203" pitchFamily="34" charset="0"/>
                <a:cs typeface="Segoe UI" panose="020B0502040204020203" pitchFamily="34" charset="0"/>
              </a:rPr>
              <a:t>open</a:t>
            </a:r>
            <a:r>
              <a:rPr lang="hr-HR" dirty="0">
                <a:solidFill>
                  <a:schemeClr val="accent1"/>
                </a:solidFill>
                <a:latin typeface="Segoe UI" panose="020B0502040204020203" pitchFamily="34" charset="0"/>
                <a:cs typeface="Segoe UI" panose="020B0502040204020203" pitchFamily="34" charset="0"/>
              </a:rPr>
              <a:t> </a:t>
            </a:r>
            <a:r>
              <a:rPr lang="hr-HR" dirty="0" err="1">
                <a:solidFill>
                  <a:schemeClr val="accent1"/>
                </a:solidFill>
                <a:latin typeface="Segoe UI" panose="020B0502040204020203" pitchFamily="34" charset="0"/>
                <a:cs typeface="Segoe UI" panose="020B0502040204020203" pitchFamily="34" charset="0"/>
              </a:rPr>
              <a:t>source</a:t>
            </a:r>
            <a:endParaRPr lang="uk-UA" dirty="0">
              <a:solidFill>
                <a:schemeClr val="accent1"/>
              </a:solidFill>
              <a:latin typeface="Segoe UI" panose="020B0502040204020203" pitchFamily="34" charset="0"/>
              <a:cs typeface="Segoe UI" panose="020B0502040204020203" pitchFamily="34" charset="0"/>
            </a:endParaRPr>
          </a:p>
        </p:txBody>
      </p:sp>
      <p:sp>
        <p:nvSpPr>
          <p:cNvPr id="24" name="TextBox 23"/>
          <p:cNvSpPr txBox="1"/>
          <p:nvPr/>
        </p:nvSpPr>
        <p:spPr>
          <a:xfrm>
            <a:off x="1128713" y="4464427"/>
            <a:ext cx="7343774" cy="4031873"/>
          </a:xfrm>
          <a:prstGeom prst="rect">
            <a:avLst/>
          </a:prstGeom>
          <a:noFill/>
        </p:spPr>
        <p:txBody>
          <a:bodyPr wrap="square" rtlCol="0">
            <a:spAutoFit/>
          </a:bodyPr>
          <a:lstStyle/>
          <a:p>
            <a:pPr marL="342900" indent="-342900">
              <a:buClr>
                <a:schemeClr val="accent3"/>
              </a:buClr>
              <a:buFont typeface="Courier New" panose="02070309020205020404" pitchFamily="49" charset="0"/>
              <a:buChar char="o"/>
            </a:pPr>
            <a:r>
              <a:rPr lang="en-US" sz="3200" dirty="0" smtClean="0">
                <a:latin typeface="Segoe UI" panose="020B0502040204020203" pitchFamily="34" charset="0"/>
                <a:cs typeface="Segoe UI" panose="020B0502040204020203" pitchFamily="34" charset="0"/>
              </a:rPr>
              <a:t>Standardization </a:t>
            </a:r>
            <a:r>
              <a:rPr lang="en-US" sz="3200" dirty="0">
                <a:latin typeface="Segoe UI" panose="020B0502040204020203" pitchFamily="34" charset="0"/>
                <a:cs typeface="Segoe UI" panose="020B0502040204020203" pitchFamily="34" charset="0"/>
              </a:rPr>
              <a:t>&amp; </a:t>
            </a:r>
            <a:r>
              <a:rPr lang="en-US" sz="3200" dirty="0" smtClean="0">
                <a:latin typeface="Segoe UI" panose="020B0502040204020203" pitchFamily="34" charset="0"/>
                <a:cs typeface="Segoe UI" panose="020B0502040204020203" pitchFamily="34" charset="0"/>
              </a:rPr>
              <a:t>productivity</a:t>
            </a:r>
            <a:endParaRPr lang="hr-HR" sz="3200" dirty="0" smtClean="0">
              <a:latin typeface="Segoe UI" panose="020B0502040204020203" pitchFamily="34" charset="0"/>
              <a:cs typeface="Segoe UI" panose="020B0502040204020203" pitchFamily="34" charset="0"/>
            </a:endParaRPr>
          </a:p>
          <a:p>
            <a:pPr marL="342900" indent="-342900">
              <a:buClr>
                <a:schemeClr val="accent3"/>
              </a:buClr>
              <a:buFont typeface="Courier New" panose="02070309020205020404" pitchFamily="49" charset="0"/>
              <a:buChar char="o"/>
            </a:pPr>
            <a:r>
              <a:rPr lang="en-US" sz="3200" dirty="0" smtClean="0">
                <a:latin typeface="Segoe UI" panose="020B0502040204020203" pitchFamily="34" charset="0"/>
                <a:cs typeface="Segoe UI" panose="020B0502040204020203" pitchFamily="34" charset="0"/>
              </a:rPr>
              <a:t>Rapid </a:t>
            </a:r>
            <a:r>
              <a:rPr lang="en-US" sz="3200" dirty="0">
                <a:latin typeface="Segoe UI" panose="020B0502040204020203" pitchFamily="34" charset="0"/>
                <a:cs typeface="Segoe UI" panose="020B0502040204020203" pitchFamily="34" charset="0"/>
              </a:rPr>
              <a:t>Deployment / Continuous Deployment </a:t>
            </a:r>
          </a:p>
          <a:p>
            <a:pPr marL="342900" indent="-342900">
              <a:buClr>
                <a:schemeClr val="accent3"/>
              </a:buClr>
              <a:buFont typeface="Courier New" panose="02070309020205020404" pitchFamily="49" charset="0"/>
              <a:buChar char="o"/>
            </a:pPr>
            <a:r>
              <a:rPr lang="en-US" sz="3200" dirty="0">
                <a:latin typeface="Segoe UI" panose="020B0502040204020203" pitchFamily="34" charset="0"/>
                <a:cs typeface="Segoe UI" panose="020B0502040204020203" pitchFamily="34" charset="0"/>
              </a:rPr>
              <a:t>Simplicity &amp; faster configurations</a:t>
            </a:r>
          </a:p>
          <a:p>
            <a:pPr marL="342900" indent="-342900">
              <a:buClr>
                <a:schemeClr val="accent3"/>
              </a:buClr>
              <a:buFont typeface="Courier New" panose="02070309020205020404" pitchFamily="49" charset="0"/>
              <a:buChar char="o"/>
            </a:pPr>
            <a:r>
              <a:rPr lang="en-US" sz="3200" dirty="0" smtClean="0">
                <a:latin typeface="Segoe UI" panose="020B0502040204020203" pitchFamily="34" charset="0"/>
                <a:cs typeface="Segoe UI" panose="020B0502040204020203" pitchFamily="34" charset="0"/>
              </a:rPr>
              <a:t>Multi-Cloud Platforms</a:t>
            </a:r>
            <a:endParaRPr lang="hr-HR" sz="3200" dirty="0" smtClean="0">
              <a:latin typeface="Segoe UI" panose="020B0502040204020203" pitchFamily="34" charset="0"/>
              <a:cs typeface="Segoe UI" panose="020B0502040204020203" pitchFamily="34" charset="0"/>
            </a:endParaRPr>
          </a:p>
          <a:p>
            <a:pPr marL="342900" indent="-342900">
              <a:buClr>
                <a:schemeClr val="accent3"/>
              </a:buClr>
              <a:buFont typeface="Courier New" panose="02070309020205020404" pitchFamily="49" charset="0"/>
              <a:buChar char="o"/>
            </a:pPr>
            <a:r>
              <a:rPr lang="en-US" sz="3200" dirty="0">
                <a:latin typeface="Segoe UI" panose="020B0502040204020203" pitchFamily="34" charset="0"/>
                <a:cs typeface="Segoe UI" panose="020B0502040204020203" pitchFamily="34" charset="0"/>
              </a:rPr>
              <a:t>Return on investment &amp; cost savings</a:t>
            </a:r>
          </a:p>
          <a:p>
            <a:pPr marL="342900" indent="-342900">
              <a:buClr>
                <a:schemeClr val="accent3"/>
              </a:buClr>
              <a:buFont typeface="Courier New" panose="02070309020205020404" pitchFamily="49" charset="0"/>
              <a:buChar char="o"/>
            </a:pPr>
            <a:r>
              <a:rPr lang="en-US" sz="3200" dirty="0" smtClean="0">
                <a:latin typeface="Segoe UI" panose="020B0502040204020203" pitchFamily="34" charset="0"/>
                <a:cs typeface="Segoe UI" panose="020B0502040204020203" pitchFamily="34" charset="0"/>
              </a:rPr>
              <a:t>Isolation</a:t>
            </a:r>
            <a:endParaRPr lang="en-US" sz="3200" dirty="0">
              <a:latin typeface="Segoe UI" panose="020B0502040204020203" pitchFamily="34" charset="0"/>
              <a:cs typeface="Segoe UI" panose="020B0502040204020203" pitchFamily="34" charset="0"/>
            </a:endParaRPr>
          </a:p>
          <a:p>
            <a:pPr marL="342900" indent="-342900">
              <a:buClr>
                <a:schemeClr val="accent3"/>
              </a:buClr>
              <a:buFont typeface="Courier New" panose="02070309020205020404" pitchFamily="49" charset="0"/>
              <a:buChar char="o"/>
            </a:pPr>
            <a:r>
              <a:rPr lang="en-US" sz="3200" dirty="0">
                <a:latin typeface="Segoe UI" panose="020B0502040204020203" pitchFamily="34" charset="0"/>
                <a:cs typeface="Segoe UI" panose="020B0502040204020203" pitchFamily="34" charset="0"/>
              </a:rPr>
              <a:t>Security</a:t>
            </a:r>
          </a:p>
        </p:txBody>
      </p:sp>
      <p:sp>
        <p:nvSpPr>
          <p:cNvPr id="27" name="TextBox 26"/>
          <p:cNvSpPr txBox="1"/>
          <p:nvPr/>
        </p:nvSpPr>
        <p:spPr>
          <a:xfrm>
            <a:off x="10268425" y="4488965"/>
            <a:ext cx="7315200" cy="3539430"/>
          </a:xfrm>
          <a:prstGeom prst="rect">
            <a:avLst/>
          </a:prstGeom>
          <a:noFill/>
        </p:spPr>
        <p:txBody>
          <a:bodyPr wrap="square" rtlCol="0">
            <a:spAutoFit/>
          </a:bodyPr>
          <a:lstStyle/>
          <a:p>
            <a:pPr marL="342900" indent="-342900">
              <a:buClr>
                <a:schemeClr val="accent1"/>
              </a:buClr>
              <a:buFont typeface="Courier New" panose="02070309020205020404" pitchFamily="49" charset="0"/>
              <a:buChar char="o"/>
            </a:pPr>
            <a:r>
              <a:rPr lang="hr-HR" sz="3200" dirty="0" smtClean="0">
                <a:latin typeface="Segoe UI" panose="020B0502040204020203" pitchFamily="34" charset="0"/>
                <a:cs typeface="Segoe UI" panose="020B0502040204020203" pitchFamily="34" charset="0"/>
              </a:rPr>
              <a:t>Brži razvojni proces</a:t>
            </a:r>
          </a:p>
          <a:p>
            <a:pPr marL="342900" indent="-342900">
              <a:buClr>
                <a:schemeClr val="accent1"/>
              </a:buClr>
              <a:buFont typeface="Courier New" panose="02070309020205020404" pitchFamily="49" charset="0"/>
              <a:buChar char="o"/>
            </a:pPr>
            <a:r>
              <a:rPr lang="hr-HR" sz="3200" dirty="0" smtClean="0">
                <a:latin typeface="Segoe UI" panose="020B0502040204020203" pitchFamily="34" charset="0"/>
                <a:cs typeface="Segoe UI" panose="020B0502040204020203" pitchFamily="34" charset="0"/>
              </a:rPr>
              <a:t>Brža uspostava infrastrukturnih resursa</a:t>
            </a:r>
          </a:p>
          <a:p>
            <a:pPr marL="342900" indent="-342900">
              <a:buClr>
                <a:schemeClr val="accent1"/>
              </a:buClr>
              <a:buFont typeface="Courier New" panose="02070309020205020404" pitchFamily="49" charset="0"/>
              <a:buChar char="o"/>
            </a:pPr>
            <a:r>
              <a:rPr lang="hr-HR" sz="3200" dirty="0" smtClean="0">
                <a:latin typeface="Segoe UI" panose="020B0502040204020203" pitchFamily="34" charset="0"/>
                <a:cs typeface="Segoe UI" panose="020B0502040204020203" pitchFamily="34" charset="0"/>
              </a:rPr>
              <a:t>Konzistentna razvoja okolina</a:t>
            </a:r>
          </a:p>
          <a:p>
            <a:pPr marL="342900" indent="-342900">
              <a:buClr>
                <a:schemeClr val="accent1"/>
              </a:buClr>
              <a:buFont typeface="Courier New" panose="02070309020205020404" pitchFamily="49" charset="0"/>
              <a:buChar char="o"/>
            </a:pPr>
            <a:r>
              <a:rPr lang="hr-HR" sz="3200" dirty="0" smtClean="0">
                <a:latin typeface="Segoe UI" panose="020B0502040204020203" pitchFamily="34" charset="0"/>
                <a:cs typeface="Segoe UI" panose="020B0502040204020203" pitchFamily="34" charset="0"/>
              </a:rPr>
              <a:t>Jedinstven način isporuke</a:t>
            </a:r>
          </a:p>
          <a:p>
            <a:pPr marL="342900" indent="-342900">
              <a:buClr>
                <a:schemeClr val="accent1"/>
              </a:buClr>
              <a:buFont typeface="Courier New" panose="02070309020205020404" pitchFamily="49" charset="0"/>
              <a:buChar char="o"/>
            </a:pPr>
            <a:r>
              <a:rPr lang="hr-HR" sz="3200" dirty="0" smtClean="0">
                <a:latin typeface="Segoe UI" panose="020B0502040204020203" pitchFamily="34" charset="0"/>
                <a:cs typeface="Segoe UI" panose="020B0502040204020203" pitchFamily="34" charset="0"/>
              </a:rPr>
              <a:t>Jednostavnije upravljanje sustavom</a:t>
            </a:r>
          </a:p>
          <a:p>
            <a:pPr marL="342900" indent="-342900">
              <a:buClr>
                <a:schemeClr val="accent1"/>
              </a:buClr>
              <a:buFont typeface="Courier New" panose="02070309020205020404" pitchFamily="49" charset="0"/>
              <a:buChar char="o"/>
            </a:pPr>
            <a:r>
              <a:rPr lang="hr-HR" sz="3200" i="1" dirty="0" err="1">
                <a:latin typeface="Segoe UI" panose="020B0502040204020203" pitchFamily="34" charset="0"/>
                <a:cs typeface="Segoe UI" panose="020B0502040204020203" pitchFamily="34" charset="0"/>
              </a:rPr>
              <a:t>Build</a:t>
            </a:r>
            <a:r>
              <a:rPr lang="hr-HR" sz="3200" i="1" dirty="0">
                <a:latin typeface="Segoe UI" panose="020B0502040204020203" pitchFamily="34" charset="0"/>
                <a:cs typeface="Segoe UI" panose="020B0502040204020203" pitchFamily="34" charset="0"/>
              </a:rPr>
              <a:t> </a:t>
            </a:r>
            <a:r>
              <a:rPr lang="hr-HR" sz="3200" i="1" dirty="0" err="1">
                <a:latin typeface="Segoe UI" panose="020B0502040204020203" pitchFamily="34" charset="0"/>
                <a:cs typeface="Segoe UI" panose="020B0502040204020203" pitchFamily="34" charset="0"/>
              </a:rPr>
              <a:t>once</a:t>
            </a:r>
            <a:r>
              <a:rPr lang="hr-HR" sz="3200" i="1" dirty="0">
                <a:latin typeface="Segoe UI" panose="020B0502040204020203" pitchFamily="34" charset="0"/>
                <a:cs typeface="Segoe UI" panose="020B0502040204020203" pitchFamily="34" charset="0"/>
              </a:rPr>
              <a:t> </a:t>
            </a:r>
            <a:r>
              <a:rPr lang="hr-HR" sz="3200" i="1" dirty="0" err="1">
                <a:latin typeface="Segoe UI" panose="020B0502040204020203" pitchFamily="34" charset="0"/>
                <a:cs typeface="Segoe UI" panose="020B0502040204020203" pitchFamily="34" charset="0"/>
              </a:rPr>
              <a:t>run</a:t>
            </a:r>
            <a:r>
              <a:rPr lang="hr-HR" sz="3200" i="1" dirty="0">
                <a:latin typeface="Segoe UI" panose="020B0502040204020203" pitchFamily="34" charset="0"/>
                <a:cs typeface="Segoe UI" panose="020B0502040204020203" pitchFamily="34" charset="0"/>
              </a:rPr>
              <a:t> </a:t>
            </a:r>
            <a:r>
              <a:rPr lang="hr-HR" sz="3200" i="1" dirty="0" err="1">
                <a:latin typeface="Segoe UI" panose="020B0502040204020203" pitchFamily="34" charset="0"/>
                <a:cs typeface="Segoe UI" panose="020B0502040204020203" pitchFamily="34" charset="0"/>
              </a:rPr>
              <a:t>anywhere</a:t>
            </a:r>
            <a:endParaRPr lang="en-US" sz="3200" i="1" dirty="0">
              <a:latin typeface="Segoe UI" panose="020B0502040204020203" pitchFamily="34" charset="0"/>
              <a:cs typeface="Segoe UI" panose="020B0502040204020203" pitchFamily="34" charset="0"/>
            </a:endParaRPr>
          </a:p>
        </p:txBody>
      </p:sp>
      <p:cxnSp>
        <p:nvCxnSpPr>
          <p:cNvPr id="12" name="Straight Connector 11"/>
          <p:cNvCxnSpPr/>
          <p:nvPr/>
        </p:nvCxnSpPr>
        <p:spPr>
          <a:xfrm>
            <a:off x="9144000" y="2326520"/>
            <a:ext cx="0" cy="6296222"/>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1125200" y="2662257"/>
            <a:ext cx="5105400" cy="1369180"/>
            <a:chOff x="9906000" y="5353531"/>
            <a:chExt cx="5105400" cy="1369180"/>
          </a:xfrm>
        </p:grpSpPr>
        <p:sp>
          <p:nvSpPr>
            <p:cNvPr id="18" name="TextBox 17"/>
            <p:cNvSpPr txBox="1"/>
            <p:nvPr/>
          </p:nvSpPr>
          <p:spPr>
            <a:xfrm>
              <a:off x="9906000" y="6076380"/>
              <a:ext cx="5105400" cy="646331"/>
            </a:xfrm>
            <a:prstGeom prst="rect">
              <a:avLst/>
            </a:prstGeom>
            <a:noFill/>
          </p:spPr>
          <p:txBody>
            <a:bodyPr wrap="square" rtlCol="0">
              <a:spAutoFit/>
            </a:bodyPr>
            <a:lstStyle/>
            <a:p>
              <a:pPr algn="ctr"/>
              <a:r>
                <a:rPr lang="hr-HR" sz="3600" dirty="0" smtClean="0">
                  <a:solidFill>
                    <a:schemeClr val="accent1"/>
                  </a:solidFill>
                  <a:latin typeface="Segoe UI" panose="020B0502040204020203" pitchFamily="34" charset="0"/>
                  <a:cs typeface="Segoe UI" panose="020B0502040204020203" pitchFamily="34" charset="0"/>
                </a:rPr>
                <a:t>prednosti uvođenja</a:t>
              </a:r>
              <a:endParaRPr lang="en-US" sz="3600" dirty="0" smtClean="0">
                <a:solidFill>
                  <a:schemeClr val="accent1"/>
                </a:solidFill>
                <a:latin typeface="Segoe UI" panose="020B0502040204020203" pitchFamily="34" charset="0"/>
                <a:cs typeface="Segoe UI" panose="020B0502040204020203" pitchFamily="34" charset="0"/>
              </a:endParaRPr>
            </a:p>
          </p:txBody>
        </p:sp>
        <p:sp>
          <p:nvSpPr>
            <p:cNvPr id="19" name="Freeform 18"/>
            <p:cNvSpPr>
              <a:spLocks noChangeAspect="1" noEditPoints="1"/>
            </p:cNvSpPr>
            <p:nvPr/>
          </p:nvSpPr>
          <p:spPr bwMode="auto">
            <a:xfrm>
              <a:off x="12123183" y="5353531"/>
              <a:ext cx="676775" cy="676775"/>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sz="2800"/>
            </a:p>
          </p:txBody>
        </p:sp>
      </p:grpSp>
      <p:grpSp>
        <p:nvGrpSpPr>
          <p:cNvPr id="20" name="Group 19"/>
          <p:cNvGrpSpPr/>
          <p:nvPr/>
        </p:nvGrpSpPr>
        <p:grpSpPr>
          <a:xfrm>
            <a:off x="1828800" y="2662257"/>
            <a:ext cx="5638800" cy="1359120"/>
            <a:chOff x="2590800" y="5067300"/>
            <a:chExt cx="5638800" cy="1359120"/>
          </a:xfrm>
        </p:grpSpPr>
        <p:sp>
          <p:nvSpPr>
            <p:cNvPr id="25" name="TextBox 24"/>
            <p:cNvSpPr txBox="1"/>
            <p:nvPr/>
          </p:nvSpPr>
          <p:spPr>
            <a:xfrm>
              <a:off x="2590800" y="5780089"/>
              <a:ext cx="5638800" cy="646331"/>
            </a:xfrm>
            <a:prstGeom prst="rect">
              <a:avLst/>
            </a:prstGeom>
            <a:noFill/>
          </p:spPr>
          <p:txBody>
            <a:bodyPr wrap="square" rtlCol="0">
              <a:spAutoFit/>
            </a:bodyPr>
            <a:lstStyle/>
            <a:p>
              <a:pPr algn="ctr"/>
              <a:r>
                <a:rPr lang="hr-HR" sz="3600" dirty="0" smtClean="0">
                  <a:solidFill>
                    <a:schemeClr val="accent1"/>
                  </a:solidFill>
                  <a:latin typeface="Segoe UI" panose="020B0502040204020203" pitchFamily="34" charset="0"/>
                  <a:cs typeface="Segoe UI" panose="020B0502040204020203" pitchFamily="34" charset="0"/>
                </a:rPr>
                <a:t>razlozi uvođenja</a:t>
              </a:r>
              <a:endParaRPr lang="uk-UA" sz="3600" dirty="0">
                <a:solidFill>
                  <a:schemeClr val="accent1"/>
                </a:solidFill>
                <a:latin typeface="Segoe UI" panose="020B0502040204020203" pitchFamily="34" charset="0"/>
                <a:cs typeface="Segoe UI" panose="020B0502040204020203" pitchFamily="34" charset="0"/>
              </a:endParaRPr>
            </a:p>
          </p:txBody>
        </p:sp>
        <p:sp>
          <p:nvSpPr>
            <p:cNvPr id="26" name="Freeform 71"/>
            <p:cNvSpPr>
              <a:spLocks noEditPoints="1"/>
            </p:cNvSpPr>
            <p:nvPr/>
          </p:nvSpPr>
          <p:spPr bwMode="auto">
            <a:xfrm>
              <a:off x="4838962" y="5067300"/>
              <a:ext cx="723638" cy="647142"/>
            </a:xfrm>
            <a:custGeom>
              <a:avLst/>
              <a:gdLst>
                <a:gd name="T0" fmla="*/ 76 w 176"/>
                <a:gd name="T1" fmla="*/ 132 h 176"/>
                <a:gd name="T2" fmla="*/ 76 w 176"/>
                <a:gd name="T3" fmla="*/ 140 h 176"/>
                <a:gd name="T4" fmla="*/ 152 w 176"/>
                <a:gd name="T5" fmla="*/ 136 h 176"/>
                <a:gd name="T6" fmla="*/ 40 w 176"/>
                <a:gd name="T7" fmla="*/ 24 h 176"/>
                <a:gd name="T8" fmla="*/ 24 w 176"/>
                <a:gd name="T9" fmla="*/ 36 h 176"/>
                <a:gd name="T10" fmla="*/ 29 w 176"/>
                <a:gd name="T11" fmla="*/ 56 h 176"/>
                <a:gd name="T12" fmla="*/ 51 w 176"/>
                <a:gd name="T13" fmla="*/ 56 h 176"/>
                <a:gd name="T14" fmla="*/ 56 w 176"/>
                <a:gd name="T15" fmla="*/ 36 h 176"/>
                <a:gd name="T16" fmla="*/ 40 w 176"/>
                <a:gd name="T17" fmla="*/ 24 h 176"/>
                <a:gd name="T18" fmla="*/ 36 w 176"/>
                <a:gd name="T19" fmla="*/ 84 h 176"/>
                <a:gd name="T20" fmla="*/ 33 w 176"/>
                <a:gd name="T21" fmla="*/ 91 h 176"/>
                <a:gd name="T22" fmla="*/ 40 w 176"/>
                <a:gd name="T23" fmla="*/ 96 h 176"/>
                <a:gd name="T24" fmla="*/ 47 w 176"/>
                <a:gd name="T25" fmla="*/ 91 h 176"/>
                <a:gd name="T26" fmla="*/ 44 w 176"/>
                <a:gd name="T27" fmla="*/ 84 h 176"/>
                <a:gd name="T28" fmla="*/ 44 w 176"/>
                <a:gd name="T29" fmla="*/ 132 h 176"/>
                <a:gd name="T30" fmla="*/ 36 w 176"/>
                <a:gd name="T31" fmla="*/ 132 h 176"/>
                <a:gd name="T32" fmla="*/ 33 w 176"/>
                <a:gd name="T33" fmla="*/ 139 h 176"/>
                <a:gd name="T34" fmla="*/ 40 w 176"/>
                <a:gd name="T35" fmla="*/ 144 h 176"/>
                <a:gd name="T36" fmla="*/ 47 w 176"/>
                <a:gd name="T37" fmla="*/ 139 h 176"/>
                <a:gd name="T38" fmla="*/ 44 w 176"/>
                <a:gd name="T39" fmla="*/ 132 h 176"/>
                <a:gd name="T40" fmla="*/ 76 w 176"/>
                <a:gd name="T41" fmla="*/ 84 h 176"/>
                <a:gd name="T42" fmla="*/ 76 w 176"/>
                <a:gd name="T43" fmla="*/ 92 h 176"/>
                <a:gd name="T44" fmla="*/ 152 w 176"/>
                <a:gd name="T45" fmla="*/ 88 h 176"/>
                <a:gd name="T46" fmla="*/ 160 w 176"/>
                <a:gd name="T47" fmla="*/ 0 h 176"/>
                <a:gd name="T48" fmla="*/ 0 w 176"/>
                <a:gd name="T49" fmla="*/ 16 h 176"/>
                <a:gd name="T50" fmla="*/ 16 w 176"/>
                <a:gd name="T51" fmla="*/ 176 h 176"/>
                <a:gd name="T52" fmla="*/ 176 w 176"/>
                <a:gd name="T53" fmla="*/ 160 h 176"/>
                <a:gd name="T54" fmla="*/ 160 w 176"/>
                <a:gd name="T55" fmla="*/ 0 h 176"/>
                <a:gd name="T56" fmla="*/ 160 w 176"/>
                <a:gd name="T57" fmla="*/ 168 h 176"/>
                <a:gd name="T58" fmla="*/ 8 w 176"/>
                <a:gd name="T59" fmla="*/ 160 h 176"/>
                <a:gd name="T60" fmla="*/ 16 w 176"/>
                <a:gd name="T61" fmla="*/ 8 h 176"/>
                <a:gd name="T62" fmla="*/ 168 w 176"/>
                <a:gd name="T63" fmla="*/ 16 h 176"/>
                <a:gd name="T64" fmla="*/ 148 w 176"/>
                <a:gd name="T65" fmla="*/ 36 h 176"/>
                <a:gd name="T66" fmla="*/ 72 w 176"/>
                <a:gd name="T67" fmla="*/ 40 h 176"/>
                <a:gd name="T68" fmla="*/ 148 w 176"/>
                <a:gd name="T69" fmla="*/ 44 h 176"/>
                <a:gd name="T70" fmla="*/ 148 w 176"/>
                <a:gd name="T71" fmla="*/ 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76">
                  <a:moveTo>
                    <a:pt x="148" y="132"/>
                  </a:moveTo>
                  <a:cubicBezTo>
                    <a:pt x="76" y="132"/>
                    <a:pt x="76" y="132"/>
                    <a:pt x="76" y="132"/>
                  </a:cubicBezTo>
                  <a:cubicBezTo>
                    <a:pt x="74" y="132"/>
                    <a:pt x="72" y="134"/>
                    <a:pt x="72" y="136"/>
                  </a:cubicBezTo>
                  <a:cubicBezTo>
                    <a:pt x="72" y="138"/>
                    <a:pt x="74" y="140"/>
                    <a:pt x="76" y="140"/>
                  </a:cubicBezTo>
                  <a:cubicBezTo>
                    <a:pt x="148" y="140"/>
                    <a:pt x="148" y="140"/>
                    <a:pt x="148" y="140"/>
                  </a:cubicBezTo>
                  <a:cubicBezTo>
                    <a:pt x="150" y="140"/>
                    <a:pt x="152" y="138"/>
                    <a:pt x="152" y="136"/>
                  </a:cubicBezTo>
                  <a:cubicBezTo>
                    <a:pt x="152" y="134"/>
                    <a:pt x="150" y="132"/>
                    <a:pt x="148" y="132"/>
                  </a:cubicBezTo>
                  <a:moveTo>
                    <a:pt x="40" y="24"/>
                  </a:moveTo>
                  <a:cubicBezTo>
                    <a:pt x="36" y="36"/>
                    <a:pt x="36" y="36"/>
                    <a:pt x="36" y="36"/>
                  </a:cubicBezTo>
                  <a:cubicBezTo>
                    <a:pt x="24" y="36"/>
                    <a:pt x="24" y="36"/>
                    <a:pt x="24" y="36"/>
                  </a:cubicBezTo>
                  <a:cubicBezTo>
                    <a:pt x="33" y="43"/>
                    <a:pt x="33" y="43"/>
                    <a:pt x="33" y="43"/>
                  </a:cubicBezTo>
                  <a:cubicBezTo>
                    <a:pt x="29" y="56"/>
                    <a:pt x="29" y="56"/>
                    <a:pt x="29" y="56"/>
                  </a:cubicBezTo>
                  <a:cubicBezTo>
                    <a:pt x="40" y="48"/>
                    <a:pt x="40" y="48"/>
                    <a:pt x="40" y="48"/>
                  </a:cubicBezTo>
                  <a:cubicBezTo>
                    <a:pt x="51" y="56"/>
                    <a:pt x="51" y="56"/>
                    <a:pt x="51" y="56"/>
                  </a:cubicBezTo>
                  <a:cubicBezTo>
                    <a:pt x="47" y="43"/>
                    <a:pt x="47" y="43"/>
                    <a:pt x="47" y="43"/>
                  </a:cubicBezTo>
                  <a:cubicBezTo>
                    <a:pt x="56" y="36"/>
                    <a:pt x="56" y="36"/>
                    <a:pt x="56" y="36"/>
                  </a:cubicBezTo>
                  <a:cubicBezTo>
                    <a:pt x="44" y="36"/>
                    <a:pt x="44" y="36"/>
                    <a:pt x="44" y="36"/>
                  </a:cubicBezTo>
                  <a:lnTo>
                    <a:pt x="40" y="24"/>
                  </a:lnTo>
                  <a:close/>
                  <a:moveTo>
                    <a:pt x="40" y="72"/>
                  </a:moveTo>
                  <a:cubicBezTo>
                    <a:pt x="36" y="84"/>
                    <a:pt x="36" y="84"/>
                    <a:pt x="36" y="84"/>
                  </a:cubicBezTo>
                  <a:cubicBezTo>
                    <a:pt x="24" y="84"/>
                    <a:pt x="24" y="84"/>
                    <a:pt x="24" y="84"/>
                  </a:cubicBezTo>
                  <a:cubicBezTo>
                    <a:pt x="33" y="91"/>
                    <a:pt x="33" y="91"/>
                    <a:pt x="33" y="91"/>
                  </a:cubicBezTo>
                  <a:cubicBezTo>
                    <a:pt x="29" y="104"/>
                    <a:pt x="29" y="104"/>
                    <a:pt x="29" y="104"/>
                  </a:cubicBezTo>
                  <a:cubicBezTo>
                    <a:pt x="40" y="96"/>
                    <a:pt x="40" y="96"/>
                    <a:pt x="40" y="96"/>
                  </a:cubicBezTo>
                  <a:cubicBezTo>
                    <a:pt x="51" y="104"/>
                    <a:pt x="51" y="104"/>
                    <a:pt x="51" y="104"/>
                  </a:cubicBezTo>
                  <a:cubicBezTo>
                    <a:pt x="47" y="91"/>
                    <a:pt x="47" y="91"/>
                    <a:pt x="47" y="91"/>
                  </a:cubicBezTo>
                  <a:cubicBezTo>
                    <a:pt x="56" y="84"/>
                    <a:pt x="56" y="84"/>
                    <a:pt x="56" y="84"/>
                  </a:cubicBezTo>
                  <a:cubicBezTo>
                    <a:pt x="44" y="84"/>
                    <a:pt x="44" y="84"/>
                    <a:pt x="44" y="84"/>
                  </a:cubicBezTo>
                  <a:lnTo>
                    <a:pt x="40" y="72"/>
                  </a:lnTo>
                  <a:close/>
                  <a:moveTo>
                    <a:pt x="44" y="132"/>
                  </a:moveTo>
                  <a:cubicBezTo>
                    <a:pt x="40" y="120"/>
                    <a:pt x="40" y="120"/>
                    <a:pt x="40" y="120"/>
                  </a:cubicBezTo>
                  <a:cubicBezTo>
                    <a:pt x="36" y="132"/>
                    <a:pt x="36" y="132"/>
                    <a:pt x="36" y="132"/>
                  </a:cubicBezTo>
                  <a:cubicBezTo>
                    <a:pt x="24" y="132"/>
                    <a:pt x="24" y="132"/>
                    <a:pt x="24" y="132"/>
                  </a:cubicBezTo>
                  <a:cubicBezTo>
                    <a:pt x="33" y="139"/>
                    <a:pt x="33" y="139"/>
                    <a:pt x="33" y="139"/>
                  </a:cubicBezTo>
                  <a:cubicBezTo>
                    <a:pt x="29" y="152"/>
                    <a:pt x="29" y="152"/>
                    <a:pt x="29" y="152"/>
                  </a:cubicBezTo>
                  <a:cubicBezTo>
                    <a:pt x="40" y="144"/>
                    <a:pt x="40" y="144"/>
                    <a:pt x="40" y="144"/>
                  </a:cubicBezTo>
                  <a:cubicBezTo>
                    <a:pt x="51" y="152"/>
                    <a:pt x="51" y="152"/>
                    <a:pt x="51" y="152"/>
                  </a:cubicBezTo>
                  <a:cubicBezTo>
                    <a:pt x="47" y="139"/>
                    <a:pt x="47" y="139"/>
                    <a:pt x="47" y="139"/>
                  </a:cubicBezTo>
                  <a:cubicBezTo>
                    <a:pt x="56" y="132"/>
                    <a:pt x="56" y="132"/>
                    <a:pt x="56" y="132"/>
                  </a:cubicBezTo>
                  <a:lnTo>
                    <a:pt x="44" y="132"/>
                  </a:lnTo>
                  <a:close/>
                  <a:moveTo>
                    <a:pt x="148" y="84"/>
                  </a:moveTo>
                  <a:cubicBezTo>
                    <a:pt x="76" y="84"/>
                    <a:pt x="76" y="84"/>
                    <a:pt x="76" y="84"/>
                  </a:cubicBezTo>
                  <a:cubicBezTo>
                    <a:pt x="74" y="84"/>
                    <a:pt x="72" y="86"/>
                    <a:pt x="72" y="88"/>
                  </a:cubicBezTo>
                  <a:cubicBezTo>
                    <a:pt x="72" y="90"/>
                    <a:pt x="74" y="92"/>
                    <a:pt x="76" y="92"/>
                  </a:cubicBezTo>
                  <a:cubicBezTo>
                    <a:pt x="148" y="92"/>
                    <a:pt x="148" y="92"/>
                    <a:pt x="148" y="92"/>
                  </a:cubicBezTo>
                  <a:cubicBezTo>
                    <a:pt x="150" y="92"/>
                    <a:pt x="152" y="90"/>
                    <a:pt x="152" y="88"/>
                  </a:cubicBezTo>
                  <a:cubicBezTo>
                    <a:pt x="152" y="86"/>
                    <a:pt x="150" y="84"/>
                    <a:pt x="148" y="84"/>
                  </a:cubicBezTo>
                  <a:moveTo>
                    <a:pt x="160" y="0"/>
                  </a:moveTo>
                  <a:cubicBezTo>
                    <a:pt x="16" y="0"/>
                    <a:pt x="16" y="0"/>
                    <a:pt x="16" y="0"/>
                  </a:cubicBezTo>
                  <a:cubicBezTo>
                    <a:pt x="7" y="0"/>
                    <a:pt x="0" y="7"/>
                    <a:pt x="0" y="16"/>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16"/>
                    <a:pt x="176" y="16"/>
                    <a:pt x="176" y="16"/>
                  </a:cubicBezTo>
                  <a:cubicBezTo>
                    <a:pt x="176" y="7"/>
                    <a:pt x="169" y="0"/>
                    <a:pt x="160" y="0"/>
                  </a:cubicBezTo>
                  <a:moveTo>
                    <a:pt x="168" y="160"/>
                  </a:moveTo>
                  <a:cubicBezTo>
                    <a:pt x="168" y="164"/>
                    <a:pt x="164" y="168"/>
                    <a:pt x="160" y="168"/>
                  </a:cubicBezTo>
                  <a:cubicBezTo>
                    <a:pt x="16" y="168"/>
                    <a:pt x="16" y="168"/>
                    <a:pt x="16" y="168"/>
                  </a:cubicBezTo>
                  <a:cubicBezTo>
                    <a:pt x="12" y="168"/>
                    <a:pt x="8" y="164"/>
                    <a:pt x="8" y="160"/>
                  </a:cubicBezTo>
                  <a:cubicBezTo>
                    <a:pt x="8" y="16"/>
                    <a:pt x="8" y="16"/>
                    <a:pt x="8" y="16"/>
                  </a:cubicBezTo>
                  <a:cubicBezTo>
                    <a:pt x="8" y="12"/>
                    <a:pt x="12" y="8"/>
                    <a:pt x="16" y="8"/>
                  </a:cubicBezTo>
                  <a:cubicBezTo>
                    <a:pt x="160" y="8"/>
                    <a:pt x="160" y="8"/>
                    <a:pt x="160" y="8"/>
                  </a:cubicBezTo>
                  <a:cubicBezTo>
                    <a:pt x="164" y="8"/>
                    <a:pt x="168" y="12"/>
                    <a:pt x="168" y="16"/>
                  </a:cubicBezTo>
                  <a:lnTo>
                    <a:pt x="168" y="160"/>
                  </a:lnTo>
                  <a:close/>
                  <a:moveTo>
                    <a:pt x="148" y="36"/>
                  </a:moveTo>
                  <a:cubicBezTo>
                    <a:pt x="76" y="36"/>
                    <a:pt x="76" y="36"/>
                    <a:pt x="76" y="36"/>
                  </a:cubicBezTo>
                  <a:cubicBezTo>
                    <a:pt x="74" y="36"/>
                    <a:pt x="72" y="38"/>
                    <a:pt x="72" y="40"/>
                  </a:cubicBezTo>
                  <a:cubicBezTo>
                    <a:pt x="72" y="42"/>
                    <a:pt x="74" y="44"/>
                    <a:pt x="76" y="44"/>
                  </a:cubicBezTo>
                  <a:cubicBezTo>
                    <a:pt x="148" y="44"/>
                    <a:pt x="148" y="44"/>
                    <a:pt x="148" y="44"/>
                  </a:cubicBezTo>
                  <a:cubicBezTo>
                    <a:pt x="150" y="44"/>
                    <a:pt x="152" y="42"/>
                    <a:pt x="152" y="40"/>
                  </a:cubicBezTo>
                  <a:cubicBezTo>
                    <a:pt x="152" y="38"/>
                    <a:pt x="150" y="36"/>
                    <a:pt x="148" y="3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spTree>
    <p:extLst>
      <p:ext uri="{BB962C8B-B14F-4D97-AF65-F5344CB8AC3E}">
        <p14:creationId xmlns:p14="http://schemas.microsoft.com/office/powerpoint/2010/main" val="323205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465"/>
          <p:cNvSpPr>
            <a:spLocks noEditPoints="1"/>
          </p:cNvSpPr>
          <p:nvPr/>
        </p:nvSpPr>
        <p:spPr bwMode="auto">
          <a:xfrm rot="20700000">
            <a:off x="8356949" y="2355786"/>
            <a:ext cx="2324375" cy="2225465"/>
          </a:xfrm>
          <a:custGeom>
            <a:avLst/>
            <a:gdLst>
              <a:gd name="T0" fmla="*/ 168 w 180"/>
              <a:gd name="T1" fmla="*/ 0 h 176"/>
              <a:gd name="T2" fmla="*/ 55 w 180"/>
              <a:gd name="T3" fmla="*/ 64 h 176"/>
              <a:gd name="T4" fmla="*/ 40 w 180"/>
              <a:gd name="T5" fmla="*/ 98 h 176"/>
              <a:gd name="T6" fmla="*/ 72 w 180"/>
              <a:gd name="T7" fmla="*/ 136 h 176"/>
              <a:gd name="T8" fmla="*/ 89 w 180"/>
              <a:gd name="T9" fmla="*/ 166 h 176"/>
              <a:gd name="T10" fmla="*/ 140 w 180"/>
              <a:gd name="T11" fmla="*/ 92 h 176"/>
              <a:gd name="T12" fmla="*/ 104 w 180"/>
              <a:gd name="T13" fmla="*/ 119 h 176"/>
              <a:gd name="T14" fmla="*/ 85 w 180"/>
              <a:gd name="T15" fmla="*/ 131 h 176"/>
              <a:gd name="T16" fmla="*/ 77 w 180"/>
              <a:gd name="T17" fmla="*/ 128 h 176"/>
              <a:gd name="T18" fmla="*/ 55 w 180"/>
              <a:gd name="T19" fmla="*/ 121 h 176"/>
              <a:gd name="T20" fmla="*/ 45 w 180"/>
              <a:gd name="T21" fmla="*/ 91 h 176"/>
              <a:gd name="T22" fmla="*/ 57 w 180"/>
              <a:gd name="T23" fmla="*/ 72 h 176"/>
              <a:gd name="T24" fmla="*/ 104 w 180"/>
              <a:gd name="T25" fmla="*/ 118 h 176"/>
              <a:gd name="T26" fmla="*/ 134 w 180"/>
              <a:gd name="T27" fmla="*/ 87 h 176"/>
              <a:gd name="T28" fmla="*/ 110 w 180"/>
              <a:gd name="T29" fmla="*/ 112 h 176"/>
              <a:gd name="T30" fmla="*/ 82 w 180"/>
              <a:gd name="T31" fmla="*/ 49 h 176"/>
              <a:gd name="T32" fmla="*/ 168 w 180"/>
              <a:gd name="T33" fmla="*/ 8 h 176"/>
              <a:gd name="T34" fmla="*/ 31 w 180"/>
              <a:gd name="T35" fmla="*/ 98 h 176"/>
              <a:gd name="T36" fmla="*/ 78 w 180"/>
              <a:gd name="T37" fmla="*/ 145 h 176"/>
              <a:gd name="T38" fmla="*/ 31 w 180"/>
              <a:gd name="T39" fmla="*/ 98 h 176"/>
              <a:gd name="T40" fmla="*/ 29 w 180"/>
              <a:gd name="T41" fmla="*/ 125 h 176"/>
              <a:gd name="T42" fmla="*/ 51 w 180"/>
              <a:gd name="T43" fmla="*/ 147 h 176"/>
              <a:gd name="T44" fmla="*/ 84 w 180"/>
              <a:gd name="T45" fmla="*/ 64 h 176"/>
              <a:gd name="T46" fmla="*/ 84 w 180"/>
              <a:gd name="T47" fmla="*/ 72 h 176"/>
              <a:gd name="T48" fmla="*/ 84 w 180"/>
              <a:gd name="T49" fmla="*/ 64 h 176"/>
              <a:gd name="T50" fmla="*/ 112 w 180"/>
              <a:gd name="T51" fmla="*/ 92 h 176"/>
              <a:gd name="T52" fmla="*/ 104 w 180"/>
              <a:gd name="T53" fmla="*/ 92 h 176"/>
              <a:gd name="T54" fmla="*/ 132 w 180"/>
              <a:gd name="T55" fmla="*/ 56 h 176"/>
              <a:gd name="T56" fmla="*/ 132 w 180"/>
              <a:gd name="T57" fmla="*/ 32 h 176"/>
              <a:gd name="T58" fmla="*/ 132 w 180"/>
              <a:gd name="T59" fmla="*/ 56 h 176"/>
              <a:gd name="T60" fmla="*/ 136 w 180"/>
              <a:gd name="T61" fmla="*/ 44 h 176"/>
              <a:gd name="T62" fmla="*/ 128 w 180"/>
              <a:gd name="T63" fmla="*/ 44 h 176"/>
              <a:gd name="T64" fmla="*/ 96 w 180"/>
              <a:gd name="T65" fmla="*/ 84 h 176"/>
              <a:gd name="T66" fmla="*/ 96 w 180"/>
              <a:gd name="T67" fmla="*/ 76 h 176"/>
              <a:gd name="T68" fmla="*/ 96 w 180"/>
              <a:gd name="T69"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176">
                <a:moveTo>
                  <a:pt x="175" y="1"/>
                </a:moveTo>
                <a:cubicBezTo>
                  <a:pt x="174" y="0"/>
                  <a:pt x="171" y="0"/>
                  <a:pt x="168" y="0"/>
                </a:cubicBezTo>
                <a:cubicBezTo>
                  <a:pt x="151" y="0"/>
                  <a:pt x="107" y="12"/>
                  <a:pt x="84" y="36"/>
                </a:cubicBezTo>
                <a:cubicBezTo>
                  <a:pt x="78" y="41"/>
                  <a:pt x="60" y="58"/>
                  <a:pt x="55" y="64"/>
                </a:cubicBezTo>
                <a:cubicBezTo>
                  <a:pt x="41" y="68"/>
                  <a:pt x="21" y="76"/>
                  <a:pt x="10" y="87"/>
                </a:cubicBezTo>
                <a:cubicBezTo>
                  <a:pt x="10" y="87"/>
                  <a:pt x="24" y="87"/>
                  <a:pt x="40" y="98"/>
                </a:cubicBezTo>
                <a:cubicBezTo>
                  <a:pt x="38" y="107"/>
                  <a:pt x="41" y="118"/>
                  <a:pt x="50" y="126"/>
                </a:cubicBezTo>
                <a:cubicBezTo>
                  <a:pt x="56" y="133"/>
                  <a:pt x="64" y="136"/>
                  <a:pt x="72" y="136"/>
                </a:cubicBezTo>
                <a:cubicBezTo>
                  <a:pt x="74" y="136"/>
                  <a:pt x="76" y="136"/>
                  <a:pt x="79" y="136"/>
                </a:cubicBezTo>
                <a:cubicBezTo>
                  <a:pt x="89" y="152"/>
                  <a:pt x="89" y="166"/>
                  <a:pt x="89" y="166"/>
                </a:cubicBezTo>
                <a:cubicBezTo>
                  <a:pt x="100" y="155"/>
                  <a:pt x="108" y="135"/>
                  <a:pt x="112" y="121"/>
                </a:cubicBezTo>
                <a:cubicBezTo>
                  <a:pt x="118" y="116"/>
                  <a:pt x="135" y="98"/>
                  <a:pt x="140" y="92"/>
                </a:cubicBezTo>
                <a:cubicBezTo>
                  <a:pt x="168" y="64"/>
                  <a:pt x="180" y="7"/>
                  <a:pt x="175" y="1"/>
                </a:cubicBezTo>
                <a:moveTo>
                  <a:pt x="104" y="119"/>
                </a:moveTo>
                <a:cubicBezTo>
                  <a:pt x="101" y="129"/>
                  <a:pt x="97" y="139"/>
                  <a:pt x="93" y="147"/>
                </a:cubicBezTo>
                <a:cubicBezTo>
                  <a:pt x="91" y="142"/>
                  <a:pt x="89" y="137"/>
                  <a:pt x="85" y="131"/>
                </a:cubicBezTo>
                <a:cubicBezTo>
                  <a:pt x="84" y="129"/>
                  <a:pt x="81" y="128"/>
                  <a:pt x="79" y="128"/>
                </a:cubicBezTo>
                <a:cubicBezTo>
                  <a:pt x="78" y="128"/>
                  <a:pt x="77" y="128"/>
                  <a:pt x="77" y="128"/>
                </a:cubicBezTo>
                <a:cubicBezTo>
                  <a:pt x="75" y="128"/>
                  <a:pt x="73" y="128"/>
                  <a:pt x="72" y="128"/>
                </a:cubicBezTo>
                <a:cubicBezTo>
                  <a:pt x="66" y="128"/>
                  <a:pt x="60" y="126"/>
                  <a:pt x="55" y="121"/>
                </a:cubicBezTo>
                <a:cubicBezTo>
                  <a:pt x="49" y="114"/>
                  <a:pt x="46" y="107"/>
                  <a:pt x="48" y="99"/>
                </a:cubicBezTo>
                <a:cubicBezTo>
                  <a:pt x="49" y="96"/>
                  <a:pt x="48" y="93"/>
                  <a:pt x="45" y="91"/>
                </a:cubicBezTo>
                <a:cubicBezTo>
                  <a:pt x="39" y="87"/>
                  <a:pt x="34" y="85"/>
                  <a:pt x="29" y="83"/>
                </a:cubicBezTo>
                <a:cubicBezTo>
                  <a:pt x="37" y="79"/>
                  <a:pt x="47" y="75"/>
                  <a:pt x="57" y="72"/>
                </a:cubicBezTo>
                <a:cubicBezTo>
                  <a:pt x="58" y="72"/>
                  <a:pt x="58" y="72"/>
                  <a:pt x="58" y="72"/>
                </a:cubicBezTo>
                <a:cubicBezTo>
                  <a:pt x="104" y="118"/>
                  <a:pt x="104" y="118"/>
                  <a:pt x="104" y="118"/>
                </a:cubicBezTo>
                <a:cubicBezTo>
                  <a:pt x="104" y="118"/>
                  <a:pt x="104" y="118"/>
                  <a:pt x="104" y="119"/>
                </a:cubicBezTo>
                <a:moveTo>
                  <a:pt x="134" y="87"/>
                </a:moveTo>
                <a:cubicBezTo>
                  <a:pt x="133" y="88"/>
                  <a:pt x="130" y="91"/>
                  <a:pt x="128" y="94"/>
                </a:cubicBezTo>
                <a:cubicBezTo>
                  <a:pt x="122" y="99"/>
                  <a:pt x="114" y="108"/>
                  <a:pt x="110" y="112"/>
                </a:cubicBezTo>
                <a:cubicBezTo>
                  <a:pt x="64" y="66"/>
                  <a:pt x="64" y="66"/>
                  <a:pt x="64" y="66"/>
                </a:cubicBezTo>
                <a:cubicBezTo>
                  <a:pt x="68" y="62"/>
                  <a:pt x="77" y="54"/>
                  <a:pt x="82" y="49"/>
                </a:cubicBezTo>
                <a:cubicBezTo>
                  <a:pt x="85" y="46"/>
                  <a:pt x="88" y="43"/>
                  <a:pt x="89" y="42"/>
                </a:cubicBezTo>
                <a:cubicBezTo>
                  <a:pt x="111" y="20"/>
                  <a:pt x="152" y="8"/>
                  <a:pt x="168" y="8"/>
                </a:cubicBezTo>
                <a:cubicBezTo>
                  <a:pt x="168" y="21"/>
                  <a:pt x="157" y="64"/>
                  <a:pt x="134" y="87"/>
                </a:cubicBezTo>
                <a:moveTo>
                  <a:pt x="31" y="98"/>
                </a:moveTo>
                <a:cubicBezTo>
                  <a:pt x="0" y="176"/>
                  <a:pt x="0" y="176"/>
                  <a:pt x="0" y="176"/>
                </a:cubicBezTo>
                <a:cubicBezTo>
                  <a:pt x="78" y="145"/>
                  <a:pt x="78" y="145"/>
                  <a:pt x="78" y="145"/>
                </a:cubicBezTo>
                <a:cubicBezTo>
                  <a:pt x="76" y="145"/>
                  <a:pt x="75" y="145"/>
                  <a:pt x="74" y="145"/>
                </a:cubicBezTo>
                <a:cubicBezTo>
                  <a:pt x="50" y="145"/>
                  <a:pt x="28" y="122"/>
                  <a:pt x="31" y="98"/>
                </a:cubicBezTo>
                <a:moveTo>
                  <a:pt x="14" y="162"/>
                </a:moveTo>
                <a:cubicBezTo>
                  <a:pt x="29" y="125"/>
                  <a:pt x="29" y="125"/>
                  <a:pt x="29" y="125"/>
                </a:cubicBezTo>
                <a:cubicBezTo>
                  <a:pt x="31" y="129"/>
                  <a:pt x="33" y="132"/>
                  <a:pt x="36" y="136"/>
                </a:cubicBezTo>
                <a:cubicBezTo>
                  <a:pt x="40" y="140"/>
                  <a:pt x="45" y="144"/>
                  <a:pt x="51" y="147"/>
                </a:cubicBezTo>
                <a:lnTo>
                  <a:pt x="14" y="162"/>
                </a:lnTo>
                <a:close/>
                <a:moveTo>
                  <a:pt x="84" y="64"/>
                </a:moveTo>
                <a:cubicBezTo>
                  <a:pt x="82" y="64"/>
                  <a:pt x="80" y="66"/>
                  <a:pt x="80" y="68"/>
                </a:cubicBezTo>
                <a:cubicBezTo>
                  <a:pt x="80" y="70"/>
                  <a:pt x="82" y="72"/>
                  <a:pt x="84" y="72"/>
                </a:cubicBezTo>
                <a:cubicBezTo>
                  <a:pt x="86" y="72"/>
                  <a:pt x="88" y="70"/>
                  <a:pt x="88" y="68"/>
                </a:cubicBezTo>
                <a:cubicBezTo>
                  <a:pt x="88" y="66"/>
                  <a:pt x="86" y="64"/>
                  <a:pt x="84" y="64"/>
                </a:cubicBezTo>
                <a:moveTo>
                  <a:pt x="108" y="96"/>
                </a:moveTo>
                <a:cubicBezTo>
                  <a:pt x="110" y="96"/>
                  <a:pt x="112" y="94"/>
                  <a:pt x="112" y="92"/>
                </a:cubicBezTo>
                <a:cubicBezTo>
                  <a:pt x="112" y="90"/>
                  <a:pt x="110" y="88"/>
                  <a:pt x="108" y="88"/>
                </a:cubicBezTo>
                <a:cubicBezTo>
                  <a:pt x="106" y="88"/>
                  <a:pt x="104" y="90"/>
                  <a:pt x="104" y="92"/>
                </a:cubicBezTo>
                <a:cubicBezTo>
                  <a:pt x="104" y="94"/>
                  <a:pt x="106" y="96"/>
                  <a:pt x="108" y="96"/>
                </a:cubicBezTo>
                <a:moveTo>
                  <a:pt x="132" y="56"/>
                </a:moveTo>
                <a:cubicBezTo>
                  <a:pt x="139" y="56"/>
                  <a:pt x="144" y="51"/>
                  <a:pt x="144" y="44"/>
                </a:cubicBezTo>
                <a:cubicBezTo>
                  <a:pt x="144" y="37"/>
                  <a:pt x="139" y="32"/>
                  <a:pt x="132" y="32"/>
                </a:cubicBezTo>
                <a:cubicBezTo>
                  <a:pt x="125" y="32"/>
                  <a:pt x="120" y="37"/>
                  <a:pt x="120" y="44"/>
                </a:cubicBezTo>
                <a:cubicBezTo>
                  <a:pt x="120" y="51"/>
                  <a:pt x="125" y="56"/>
                  <a:pt x="132" y="56"/>
                </a:cubicBezTo>
                <a:moveTo>
                  <a:pt x="132" y="40"/>
                </a:moveTo>
                <a:cubicBezTo>
                  <a:pt x="134" y="40"/>
                  <a:pt x="136" y="42"/>
                  <a:pt x="136" y="44"/>
                </a:cubicBezTo>
                <a:cubicBezTo>
                  <a:pt x="136" y="46"/>
                  <a:pt x="134" y="48"/>
                  <a:pt x="132" y="48"/>
                </a:cubicBezTo>
                <a:cubicBezTo>
                  <a:pt x="130" y="48"/>
                  <a:pt x="128" y="46"/>
                  <a:pt x="128" y="44"/>
                </a:cubicBezTo>
                <a:cubicBezTo>
                  <a:pt x="128" y="42"/>
                  <a:pt x="130" y="40"/>
                  <a:pt x="132" y="40"/>
                </a:cubicBezTo>
                <a:moveTo>
                  <a:pt x="96" y="84"/>
                </a:moveTo>
                <a:cubicBezTo>
                  <a:pt x="98" y="84"/>
                  <a:pt x="100" y="82"/>
                  <a:pt x="100" y="80"/>
                </a:cubicBezTo>
                <a:cubicBezTo>
                  <a:pt x="100" y="78"/>
                  <a:pt x="98" y="76"/>
                  <a:pt x="96" y="76"/>
                </a:cubicBezTo>
                <a:cubicBezTo>
                  <a:pt x="94" y="76"/>
                  <a:pt x="92" y="78"/>
                  <a:pt x="92" y="80"/>
                </a:cubicBezTo>
                <a:cubicBezTo>
                  <a:pt x="92" y="82"/>
                  <a:pt x="94" y="84"/>
                  <a:pt x="96" y="84"/>
                </a:cubicBezTo>
              </a:path>
            </a:pathLst>
          </a:custGeom>
          <a:solidFill>
            <a:schemeClr val="accent1"/>
          </a:solidFill>
          <a:ln w="63500">
            <a:solidFill>
              <a:schemeClr val="bg1"/>
            </a:solidFill>
          </a:ln>
        </p:spPr>
        <p:txBody>
          <a:bodyPr vert="horz" wrap="square" lIns="91440" tIns="45720" rIns="91440" bIns="45720" numCol="1" anchor="t" anchorCtr="0" compatLnSpc="1">
            <a:prstTxWarp prst="textNoShape">
              <a:avLst/>
            </a:prstTxWarp>
          </a:bodyPr>
          <a:lstStyle/>
          <a:p>
            <a:endParaRPr lang="uk-UA"/>
          </a:p>
        </p:txBody>
      </p:sp>
      <p:cxnSp>
        <p:nvCxnSpPr>
          <p:cNvPr id="23" name="Straight Connector 22"/>
          <p:cNvCxnSpPr>
            <a:stCxn id="26" idx="6"/>
          </p:cNvCxnSpPr>
          <p:nvPr/>
        </p:nvCxnSpPr>
        <p:spPr>
          <a:xfrm>
            <a:off x="14249400" y="5143500"/>
            <a:ext cx="4114800"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8586535" y="3991571"/>
            <a:ext cx="7358315" cy="3363455"/>
            <a:chOff x="8586535" y="3991571"/>
            <a:chExt cx="7358315" cy="3363455"/>
          </a:xfrm>
        </p:grpSpPr>
        <p:cxnSp>
          <p:nvCxnSpPr>
            <p:cNvPr id="25" name="Straight Connector 24"/>
            <p:cNvCxnSpPr>
              <a:stCxn id="46" idx="6"/>
              <a:endCxn id="26" idx="2"/>
            </p:cNvCxnSpPr>
            <p:nvPr/>
          </p:nvCxnSpPr>
          <p:spPr>
            <a:xfrm>
              <a:off x="8586535" y="5143500"/>
              <a:ext cx="5205665"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13792200" y="4914900"/>
              <a:ext cx="457200" cy="457200"/>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smtClean="0">
                <a:solidFill>
                  <a:schemeClr val="tx1"/>
                </a:solidFill>
              </a:endParaRPr>
            </a:p>
          </p:txBody>
        </p:sp>
        <p:sp>
          <p:nvSpPr>
            <p:cNvPr id="27" name="TextBox 26"/>
            <p:cNvSpPr txBox="1"/>
            <p:nvPr/>
          </p:nvSpPr>
          <p:spPr>
            <a:xfrm>
              <a:off x="12115800" y="5600700"/>
              <a:ext cx="3829050" cy="1754326"/>
            </a:xfrm>
            <a:prstGeom prst="rect">
              <a:avLst/>
            </a:prstGeom>
            <a:noFill/>
          </p:spPr>
          <p:txBody>
            <a:bodyPr wrap="square" rtlCol="0">
              <a:spAutoFit/>
            </a:bodyPr>
            <a:lstStyle/>
            <a:p>
              <a:pPr algn="ctr"/>
              <a:r>
                <a:rPr lang="hr-HR" sz="3600" dirty="0" smtClean="0">
                  <a:latin typeface="Segoe UI" panose="020B0502040204020203" pitchFamily="34" charset="0"/>
                  <a:cs typeface="Segoe UI" panose="020B0502040204020203" pitchFamily="34" charset="0"/>
                </a:rPr>
                <a:t>Orkestracija</a:t>
              </a:r>
            </a:p>
            <a:p>
              <a:pPr algn="ctr">
                <a:buClr>
                  <a:schemeClr val="tx1"/>
                </a:buClr>
              </a:pPr>
              <a:r>
                <a:rPr lang="hr-HR" sz="3600" dirty="0" err="1">
                  <a:solidFill>
                    <a:schemeClr val="tx2"/>
                  </a:solidFill>
                  <a:latin typeface="Segoe UI" panose="020B0502040204020203" pitchFamily="34" charset="0"/>
                  <a:cs typeface="Segoe UI" panose="020B0502040204020203" pitchFamily="34" charset="0"/>
                </a:rPr>
                <a:t>Mesos</a:t>
              </a:r>
              <a:endParaRPr lang="hr-HR" sz="3600" dirty="0">
                <a:solidFill>
                  <a:schemeClr val="tx2"/>
                </a:solidFill>
                <a:latin typeface="Segoe UI" panose="020B0502040204020203" pitchFamily="34" charset="0"/>
                <a:cs typeface="Segoe UI" panose="020B0502040204020203" pitchFamily="34" charset="0"/>
              </a:endParaRPr>
            </a:p>
            <a:p>
              <a:pPr algn="ctr">
                <a:buClr>
                  <a:schemeClr val="tx1"/>
                </a:buClr>
              </a:pPr>
              <a:r>
                <a:rPr lang="hr-HR" sz="3600" dirty="0" err="1" smtClean="0">
                  <a:solidFill>
                    <a:schemeClr val="tx2"/>
                  </a:solidFill>
                  <a:latin typeface="Segoe UI" panose="020B0502040204020203" pitchFamily="34" charset="0"/>
                  <a:cs typeface="Segoe UI" panose="020B0502040204020203" pitchFamily="34" charset="0"/>
                </a:rPr>
                <a:t>Swarm</a:t>
              </a:r>
              <a:endParaRPr lang="hr-HR" sz="3600" dirty="0">
                <a:solidFill>
                  <a:schemeClr val="tx2"/>
                </a:solidFill>
                <a:latin typeface="Segoe UI" panose="020B0502040204020203" pitchFamily="34" charset="0"/>
                <a:cs typeface="Segoe UI" panose="020B0502040204020203" pitchFamily="34" charset="0"/>
              </a:endParaRPr>
            </a:p>
          </p:txBody>
        </p:sp>
        <p:sp>
          <p:nvSpPr>
            <p:cNvPr id="28" name="TextBox 27"/>
            <p:cNvSpPr txBox="1"/>
            <p:nvPr/>
          </p:nvSpPr>
          <p:spPr>
            <a:xfrm>
              <a:off x="11332950" y="3991571"/>
              <a:ext cx="3505201" cy="923330"/>
            </a:xfrm>
            <a:prstGeom prst="rect">
              <a:avLst/>
            </a:prstGeom>
            <a:noFill/>
          </p:spPr>
          <p:txBody>
            <a:bodyPr wrap="square" rtlCol="0">
              <a:spAutoFit/>
            </a:bodyPr>
            <a:lstStyle/>
            <a:p>
              <a:pPr algn="r"/>
              <a:r>
                <a:rPr lang="en-US" sz="5400" b="1" dirty="0" smtClean="0">
                  <a:latin typeface="Segoe UI" panose="020B0502040204020203" pitchFamily="34" charset="0"/>
                  <a:cs typeface="Segoe UI" panose="020B0502040204020203" pitchFamily="34" charset="0"/>
                </a:rPr>
                <a:t>201</a:t>
              </a:r>
              <a:r>
                <a:rPr lang="hr-HR" sz="5400" b="1" dirty="0">
                  <a:latin typeface="Segoe UI" panose="020B0502040204020203" pitchFamily="34" charset="0"/>
                  <a:cs typeface="Segoe UI" panose="020B0502040204020203" pitchFamily="34" charset="0"/>
                </a:rPr>
                <a:t>6</a:t>
              </a:r>
              <a:endParaRPr lang="uk-UA" sz="5400" b="1" dirty="0">
                <a:latin typeface="Segoe UI" panose="020B0502040204020203" pitchFamily="34" charset="0"/>
                <a:cs typeface="Segoe UI" panose="020B0502040204020203" pitchFamily="34" charset="0"/>
              </a:endParaRPr>
            </a:p>
          </p:txBody>
        </p:sp>
      </p:grpSp>
      <p:sp>
        <p:nvSpPr>
          <p:cNvPr id="30" name="Title 1"/>
          <p:cNvSpPr>
            <a:spLocks noGrp="1"/>
          </p:cNvSpPr>
          <p:nvPr>
            <p:ph type="title"/>
          </p:nvPr>
        </p:nvSpPr>
        <p:spPr>
          <a:xfrm>
            <a:off x="876300" y="571411"/>
            <a:ext cx="7658100" cy="1338828"/>
          </a:xfrm>
        </p:spPr>
        <p:txBody>
          <a:bodyPr/>
          <a:lstStyle/>
          <a:p>
            <a:r>
              <a:rPr lang="hr-HR" dirty="0">
                <a:latin typeface="Segoe UI" panose="020B0502040204020203" pitchFamily="34" charset="0"/>
                <a:cs typeface="Segoe UI" panose="020B0502040204020203" pitchFamily="34" charset="0"/>
              </a:rPr>
              <a:t>kontejnerska virtualizacija</a:t>
            </a:r>
            <a:r>
              <a:rPr lang="en-US" dirty="0">
                <a:latin typeface="Segoe UI" panose="020B0502040204020203" pitchFamily="34" charset="0"/>
                <a:cs typeface="Segoe UI" panose="020B0502040204020203" pitchFamily="34" charset="0"/>
              </a:rPr>
              <a:t/>
            </a:r>
            <a:br>
              <a:rPr lang="en-US" dirty="0">
                <a:latin typeface="Segoe UI" panose="020B0502040204020203" pitchFamily="34" charset="0"/>
                <a:cs typeface="Segoe UI" panose="020B0502040204020203" pitchFamily="34" charset="0"/>
              </a:rPr>
            </a:br>
            <a:r>
              <a:rPr lang="hr-HR" dirty="0" err="1" smtClean="0">
                <a:solidFill>
                  <a:schemeClr val="accent1"/>
                </a:solidFill>
                <a:latin typeface="Segoe UI" panose="020B0502040204020203" pitchFamily="34" charset="0"/>
                <a:cs typeface="Segoe UI" panose="020B0502040204020203" pitchFamily="34" charset="0"/>
              </a:rPr>
              <a:t>Docker</a:t>
            </a:r>
            <a:endParaRPr lang="uk-UA" dirty="0">
              <a:solidFill>
                <a:schemeClr val="accent1"/>
              </a:solidFill>
              <a:latin typeface="Segoe UI" panose="020B0502040204020203" pitchFamily="34" charset="0"/>
              <a:cs typeface="Segoe UI" panose="020B0502040204020203" pitchFamily="34" charset="0"/>
            </a:endParaRPr>
          </a:p>
        </p:txBody>
      </p:sp>
      <p:grpSp>
        <p:nvGrpSpPr>
          <p:cNvPr id="32" name="Group 31"/>
          <p:cNvGrpSpPr/>
          <p:nvPr/>
        </p:nvGrpSpPr>
        <p:grpSpPr>
          <a:xfrm>
            <a:off x="1967593" y="3967843"/>
            <a:ext cx="2351314" cy="2351314"/>
            <a:chOff x="1967593" y="3967843"/>
            <a:chExt cx="2351314" cy="2351314"/>
          </a:xfrm>
        </p:grpSpPr>
        <p:sp>
          <p:nvSpPr>
            <p:cNvPr id="33" name="Oval 32"/>
            <p:cNvSpPr/>
            <p:nvPr/>
          </p:nvSpPr>
          <p:spPr>
            <a:xfrm>
              <a:off x="1967593" y="3967843"/>
              <a:ext cx="2351314" cy="2351314"/>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smtClean="0">
                <a:solidFill>
                  <a:schemeClr val="tx1"/>
                </a:solidFill>
              </a:endParaRPr>
            </a:p>
          </p:txBody>
        </p:sp>
        <p:sp>
          <p:nvSpPr>
            <p:cNvPr id="34" name="Oval 33"/>
            <p:cNvSpPr/>
            <p:nvPr/>
          </p:nvSpPr>
          <p:spPr>
            <a:xfrm>
              <a:off x="2400300" y="4400550"/>
              <a:ext cx="1485900" cy="148590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smtClean="0">
                <a:solidFill>
                  <a:schemeClr val="tx1"/>
                </a:solidFill>
              </a:endParaRPr>
            </a:p>
          </p:txBody>
        </p:sp>
        <p:sp>
          <p:nvSpPr>
            <p:cNvPr id="35" name="Isosceles Triangle 34"/>
            <p:cNvSpPr/>
            <p:nvPr/>
          </p:nvSpPr>
          <p:spPr>
            <a:xfrm rot="5400000">
              <a:off x="2931872" y="4881271"/>
              <a:ext cx="608372" cy="524459"/>
            </a:xfrm>
            <a:prstGeom prst="triangle">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smtClean="0">
                <a:solidFill>
                  <a:schemeClr val="tx1"/>
                </a:solidFill>
              </a:endParaRPr>
            </a:p>
          </p:txBody>
        </p:sp>
      </p:grpSp>
      <p:grpSp>
        <p:nvGrpSpPr>
          <p:cNvPr id="36" name="Group 35"/>
          <p:cNvGrpSpPr/>
          <p:nvPr/>
        </p:nvGrpSpPr>
        <p:grpSpPr>
          <a:xfrm>
            <a:off x="4318907" y="4048720"/>
            <a:ext cx="6280579" cy="3306306"/>
            <a:chOff x="4318907" y="4048720"/>
            <a:chExt cx="6280579" cy="3306306"/>
          </a:xfrm>
        </p:grpSpPr>
        <p:cxnSp>
          <p:nvCxnSpPr>
            <p:cNvPr id="37" name="Straight Connector 36"/>
            <p:cNvCxnSpPr>
              <a:stCxn id="33" idx="6"/>
              <a:endCxn id="46" idx="2"/>
            </p:cNvCxnSpPr>
            <p:nvPr/>
          </p:nvCxnSpPr>
          <p:spPr>
            <a:xfrm>
              <a:off x="4318907" y="5143500"/>
              <a:ext cx="3810428" cy="0"/>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5769922" y="4048720"/>
              <a:ext cx="4829564" cy="3306306"/>
              <a:chOff x="5769922" y="4048720"/>
              <a:chExt cx="4829564" cy="3306306"/>
            </a:xfrm>
          </p:grpSpPr>
          <p:sp>
            <p:nvSpPr>
              <p:cNvPr id="46" name="Oval 45"/>
              <p:cNvSpPr/>
              <p:nvPr/>
            </p:nvSpPr>
            <p:spPr>
              <a:xfrm>
                <a:off x="8129335" y="4914900"/>
                <a:ext cx="457200" cy="457200"/>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smtClean="0">
                  <a:solidFill>
                    <a:schemeClr val="tx1"/>
                  </a:solidFill>
                </a:endParaRPr>
              </a:p>
            </p:txBody>
          </p:sp>
          <p:sp>
            <p:nvSpPr>
              <p:cNvPr id="47" name="TextBox 46"/>
              <p:cNvSpPr txBox="1"/>
              <p:nvPr/>
            </p:nvSpPr>
            <p:spPr>
              <a:xfrm>
                <a:off x="6116385" y="5600700"/>
                <a:ext cx="4483101" cy="1754326"/>
              </a:xfrm>
              <a:prstGeom prst="rect">
                <a:avLst/>
              </a:prstGeom>
              <a:noFill/>
            </p:spPr>
            <p:txBody>
              <a:bodyPr wrap="square" rtlCol="0">
                <a:spAutoFit/>
              </a:bodyPr>
              <a:lstStyle/>
              <a:p>
                <a:pPr algn="ctr"/>
                <a:r>
                  <a:rPr lang="hr-HR" sz="3600" dirty="0" err="1" smtClean="0">
                    <a:latin typeface="Segoe UI" panose="020B0502040204020203" pitchFamily="34" charset="0"/>
                    <a:cs typeface="Segoe UI" panose="020B0502040204020203" pitchFamily="34" charset="0"/>
                  </a:rPr>
                  <a:t>Docker</a:t>
                </a:r>
                <a:endParaRPr lang="hr-HR" sz="3600" dirty="0" smtClean="0">
                  <a:latin typeface="Segoe UI" panose="020B0502040204020203" pitchFamily="34" charset="0"/>
                  <a:cs typeface="Segoe UI" panose="020B0502040204020203" pitchFamily="34" charset="0"/>
                </a:endParaRPr>
              </a:p>
              <a:p>
                <a:pPr algn="ctr">
                  <a:buClr>
                    <a:schemeClr val="tx1"/>
                  </a:buClr>
                </a:pPr>
                <a:r>
                  <a:rPr lang="hr-HR" sz="3600" dirty="0">
                    <a:solidFill>
                      <a:schemeClr val="tx2"/>
                    </a:solidFill>
                    <a:latin typeface="Segoe UI" panose="020B0502040204020203" pitchFamily="34" charset="0"/>
                    <a:cs typeface="Segoe UI" panose="020B0502040204020203" pitchFamily="34" charset="0"/>
                  </a:rPr>
                  <a:t>Razvojna platforma</a:t>
                </a:r>
              </a:p>
              <a:p>
                <a:pPr algn="ctr">
                  <a:buClr>
                    <a:schemeClr val="tx1"/>
                  </a:buClr>
                </a:pPr>
                <a:r>
                  <a:rPr lang="hr-HR" sz="3600" dirty="0" smtClean="0">
                    <a:solidFill>
                      <a:schemeClr val="tx2"/>
                    </a:solidFill>
                    <a:latin typeface="Segoe UI" panose="020B0502040204020203" pitchFamily="34" charset="0"/>
                    <a:cs typeface="Segoe UI" panose="020B0502040204020203" pitchFamily="34" charset="0"/>
                  </a:rPr>
                  <a:t>Prvi kontejneri</a:t>
                </a:r>
                <a:endParaRPr lang="uk-UA" sz="3600" dirty="0">
                  <a:latin typeface="Segoe UI" panose="020B0502040204020203" pitchFamily="34" charset="0"/>
                  <a:cs typeface="Segoe UI" panose="020B0502040204020203" pitchFamily="34" charset="0"/>
                </a:endParaRPr>
              </a:p>
            </p:txBody>
          </p:sp>
          <p:sp>
            <p:nvSpPr>
              <p:cNvPr id="51" name="TextBox 50"/>
              <p:cNvSpPr txBox="1"/>
              <p:nvPr/>
            </p:nvSpPr>
            <p:spPr>
              <a:xfrm>
                <a:off x="5769922" y="4048720"/>
                <a:ext cx="3505201" cy="923330"/>
              </a:xfrm>
              <a:prstGeom prst="rect">
                <a:avLst/>
              </a:prstGeom>
              <a:noFill/>
            </p:spPr>
            <p:txBody>
              <a:bodyPr wrap="square" rtlCol="0">
                <a:spAutoFit/>
              </a:bodyPr>
              <a:lstStyle/>
              <a:p>
                <a:pPr algn="r"/>
                <a:r>
                  <a:rPr lang="en-US" sz="5400" b="1" dirty="0" smtClean="0">
                    <a:latin typeface="Segoe UI" panose="020B0502040204020203" pitchFamily="34" charset="0"/>
                    <a:cs typeface="Segoe UI" panose="020B0502040204020203" pitchFamily="34" charset="0"/>
                  </a:rPr>
                  <a:t>201</a:t>
                </a:r>
                <a:r>
                  <a:rPr lang="hr-HR" sz="5400" b="1" dirty="0" smtClean="0">
                    <a:latin typeface="Segoe UI" panose="020B0502040204020203" pitchFamily="34" charset="0"/>
                    <a:cs typeface="Segoe UI" panose="020B0502040204020203" pitchFamily="34" charset="0"/>
                  </a:rPr>
                  <a:t>5</a:t>
                </a:r>
                <a:endParaRPr lang="uk-UA" sz="5400" b="1" dirty="0">
                  <a:latin typeface="Segoe UI" panose="020B0502040204020203" pitchFamily="34" charset="0"/>
                  <a:cs typeface="Segoe UI" panose="020B0502040204020203" pitchFamily="34" charset="0"/>
                </a:endParaRPr>
              </a:p>
            </p:txBody>
          </p:sp>
        </p:grpSp>
      </p:grpSp>
    </p:spTree>
    <p:extLst>
      <p:ext uri="{BB962C8B-B14F-4D97-AF65-F5344CB8AC3E}">
        <p14:creationId xmlns:p14="http://schemas.microsoft.com/office/powerpoint/2010/main" val="374319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0" y="5143500"/>
            <a:ext cx="2286000"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p:nvPr>
        </p:nvSpPr>
        <p:spPr>
          <a:xfrm>
            <a:off x="876300" y="571411"/>
            <a:ext cx="7810500" cy="1338828"/>
          </a:xfrm>
        </p:spPr>
        <p:txBody>
          <a:bodyPr/>
          <a:lstStyle/>
          <a:p>
            <a:r>
              <a:rPr lang="hr-HR" dirty="0">
                <a:latin typeface="Segoe UI" panose="020B0502040204020203" pitchFamily="34" charset="0"/>
                <a:cs typeface="Segoe UI" panose="020B0502040204020203" pitchFamily="34" charset="0"/>
              </a:rPr>
              <a:t>kontejnerska virtualizacija</a:t>
            </a:r>
            <a:r>
              <a:rPr lang="en-US" dirty="0">
                <a:latin typeface="Segoe UI" panose="020B0502040204020203" pitchFamily="34" charset="0"/>
                <a:cs typeface="Segoe UI" panose="020B0502040204020203" pitchFamily="34" charset="0"/>
              </a:rPr>
              <a:t/>
            </a:r>
            <a:br>
              <a:rPr lang="en-US" dirty="0">
                <a:latin typeface="Segoe UI" panose="020B0502040204020203" pitchFamily="34" charset="0"/>
                <a:cs typeface="Segoe UI" panose="020B0502040204020203" pitchFamily="34" charset="0"/>
              </a:rPr>
            </a:br>
            <a:r>
              <a:rPr lang="hr-HR" dirty="0" err="1" smtClean="0">
                <a:solidFill>
                  <a:schemeClr val="accent1"/>
                </a:solidFill>
                <a:latin typeface="Segoe UI" panose="020B0502040204020203" pitchFamily="34" charset="0"/>
                <a:cs typeface="Segoe UI" panose="020B0502040204020203" pitchFamily="34" charset="0"/>
              </a:rPr>
              <a:t>OpenShift</a:t>
            </a:r>
            <a:endParaRPr lang="uk-UA" dirty="0">
              <a:solidFill>
                <a:schemeClr val="accent1"/>
              </a:solidFill>
              <a:latin typeface="Segoe UI" panose="020B0502040204020203" pitchFamily="34" charset="0"/>
              <a:cs typeface="Segoe UI" panose="020B0502040204020203" pitchFamily="34" charset="0"/>
            </a:endParaRPr>
          </a:p>
        </p:txBody>
      </p:sp>
      <p:grpSp>
        <p:nvGrpSpPr>
          <p:cNvPr id="30" name="Group 29"/>
          <p:cNvGrpSpPr/>
          <p:nvPr/>
        </p:nvGrpSpPr>
        <p:grpSpPr>
          <a:xfrm>
            <a:off x="2738651" y="3975856"/>
            <a:ext cx="6695571" cy="2184261"/>
            <a:chOff x="2743200" y="3991570"/>
            <a:chExt cx="6695571" cy="2184261"/>
          </a:xfrm>
        </p:grpSpPr>
        <p:cxnSp>
          <p:nvCxnSpPr>
            <p:cNvPr id="31" name="Straight Connector 30"/>
            <p:cNvCxnSpPr>
              <a:stCxn id="40" idx="6"/>
            </p:cNvCxnSpPr>
            <p:nvPr/>
          </p:nvCxnSpPr>
          <p:spPr>
            <a:xfrm>
              <a:off x="2743200" y="5164426"/>
              <a:ext cx="6629400"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5470247" y="3991570"/>
              <a:ext cx="3968524" cy="2184261"/>
              <a:chOff x="4810300" y="3991570"/>
              <a:chExt cx="3968524" cy="2184261"/>
            </a:xfrm>
          </p:grpSpPr>
          <p:sp>
            <p:nvSpPr>
              <p:cNvPr id="36" name="Oval 35"/>
              <p:cNvSpPr/>
              <p:nvPr/>
            </p:nvSpPr>
            <p:spPr>
              <a:xfrm>
                <a:off x="6635699" y="4914900"/>
                <a:ext cx="457200" cy="457200"/>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smtClean="0">
                  <a:solidFill>
                    <a:schemeClr val="tx1"/>
                  </a:solidFill>
                </a:endParaRPr>
              </a:p>
            </p:txBody>
          </p:sp>
          <p:sp>
            <p:nvSpPr>
              <p:cNvPr id="37" name="TextBox 36"/>
              <p:cNvSpPr txBox="1"/>
              <p:nvPr/>
            </p:nvSpPr>
            <p:spPr>
              <a:xfrm>
                <a:off x="4949774" y="5529500"/>
                <a:ext cx="3829050" cy="646331"/>
              </a:xfrm>
              <a:prstGeom prst="rect">
                <a:avLst/>
              </a:prstGeom>
              <a:noFill/>
            </p:spPr>
            <p:txBody>
              <a:bodyPr wrap="square" rtlCol="0">
                <a:spAutoFit/>
              </a:bodyPr>
              <a:lstStyle/>
              <a:p>
                <a:pPr algn="ctr"/>
                <a:r>
                  <a:rPr lang="hr-HR" sz="3600" dirty="0" err="1" smtClean="0">
                    <a:latin typeface="Segoe UI" panose="020B0502040204020203" pitchFamily="34" charset="0"/>
                    <a:cs typeface="Segoe UI" panose="020B0502040204020203" pitchFamily="34" charset="0"/>
                  </a:rPr>
                  <a:t>Openshift</a:t>
                </a:r>
                <a:endParaRPr lang="uk-UA" sz="3600" dirty="0">
                  <a:latin typeface="Segoe UI" panose="020B0502040204020203" pitchFamily="34" charset="0"/>
                  <a:cs typeface="Segoe UI" panose="020B0502040204020203" pitchFamily="34" charset="0"/>
                </a:endParaRPr>
              </a:p>
            </p:txBody>
          </p:sp>
          <p:sp>
            <p:nvSpPr>
              <p:cNvPr id="38" name="TextBox 37"/>
              <p:cNvSpPr txBox="1"/>
              <p:nvPr/>
            </p:nvSpPr>
            <p:spPr>
              <a:xfrm>
                <a:off x="4810300" y="3991570"/>
                <a:ext cx="3650797" cy="923330"/>
              </a:xfrm>
              <a:prstGeom prst="rect">
                <a:avLst/>
              </a:prstGeom>
              <a:noFill/>
            </p:spPr>
            <p:txBody>
              <a:bodyPr wrap="square" rtlCol="0">
                <a:spAutoFit/>
              </a:bodyPr>
              <a:lstStyle/>
              <a:p>
                <a:pPr algn="ctr"/>
                <a:r>
                  <a:rPr lang="hr-HR" sz="4000" dirty="0" smtClean="0">
                    <a:solidFill>
                      <a:schemeClr val="accent2"/>
                    </a:solidFill>
                    <a:latin typeface="Segoe UI" panose="020B0502040204020203" pitchFamily="34" charset="0"/>
                    <a:cs typeface="Segoe UI" panose="020B0502040204020203" pitchFamily="34" charset="0"/>
                  </a:rPr>
                  <a:t>01/05 </a:t>
                </a:r>
                <a:r>
                  <a:rPr lang="hr-HR" sz="5400" b="1" dirty="0">
                    <a:latin typeface="Segoe UI" panose="020B0502040204020203" pitchFamily="34" charset="0"/>
                    <a:cs typeface="Segoe UI" panose="020B0502040204020203" pitchFamily="34" charset="0"/>
                  </a:rPr>
                  <a:t>2017</a:t>
                </a:r>
                <a:endParaRPr lang="uk-UA" sz="5400" b="1" dirty="0">
                  <a:latin typeface="Segoe UI" panose="020B0502040204020203" pitchFamily="34" charset="0"/>
                  <a:cs typeface="Segoe UI" panose="020B0502040204020203" pitchFamily="34" charset="0"/>
                </a:endParaRPr>
              </a:p>
            </p:txBody>
          </p:sp>
        </p:grpSp>
      </p:grpSp>
      <p:grpSp>
        <p:nvGrpSpPr>
          <p:cNvPr id="39" name="Group 38"/>
          <p:cNvGrpSpPr/>
          <p:nvPr/>
        </p:nvGrpSpPr>
        <p:grpSpPr>
          <a:xfrm>
            <a:off x="544004" y="4064627"/>
            <a:ext cx="3829050" cy="2831473"/>
            <a:chOff x="4713232" y="3991570"/>
            <a:chExt cx="3829050" cy="2831473"/>
          </a:xfrm>
        </p:grpSpPr>
        <p:sp>
          <p:nvSpPr>
            <p:cNvPr id="40" name="Oval 39"/>
            <p:cNvSpPr/>
            <p:nvPr/>
          </p:nvSpPr>
          <p:spPr>
            <a:xfrm>
              <a:off x="6455228" y="4871699"/>
              <a:ext cx="457200" cy="457200"/>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smtClean="0">
                <a:solidFill>
                  <a:schemeClr val="tx1"/>
                </a:solidFill>
              </a:endParaRPr>
            </a:p>
          </p:txBody>
        </p:sp>
        <p:sp>
          <p:nvSpPr>
            <p:cNvPr id="41" name="TextBox 40"/>
            <p:cNvSpPr txBox="1"/>
            <p:nvPr/>
          </p:nvSpPr>
          <p:spPr>
            <a:xfrm>
              <a:off x="4713232" y="5529500"/>
              <a:ext cx="3829050" cy="1200329"/>
            </a:xfrm>
            <a:prstGeom prst="rect">
              <a:avLst/>
            </a:prstGeom>
            <a:noFill/>
          </p:spPr>
          <p:txBody>
            <a:bodyPr wrap="square" rtlCol="0">
              <a:spAutoFit/>
            </a:bodyPr>
            <a:lstStyle/>
            <a:p>
              <a:pPr algn="ctr"/>
              <a:r>
                <a:rPr lang="hr-HR" sz="3600" dirty="0" smtClean="0">
                  <a:latin typeface="Segoe UI" panose="020B0502040204020203" pitchFamily="34" charset="0"/>
                  <a:cs typeface="Segoe UI" panose="020B0502040204020203" pitchFamily="34" charset="0"/>
                </a:rPr>
                <a:t>Orkestracija</a:t>
              </a:r>
            </a:p>
            <a:p>
              <a:pPr algn="ctr"/>
              <a:r>
                <a:rPr lang="hr-HR" sz="3600" dirty="0" err="1" smtClean="0">
                  <a:solidFill>
                    <a:schemeClr val="tx2"/>
                  </a:solidFill>
                  <a:latin typeface="Segoe UI" panose="020B0502040204020203" pitchFamily="34" charset="0"/>
                  <a:cs typeface="Segoe UI" panose="020B0502040204020203" pitchFamily="34" charset="0"/>
                </a:rPr>
                <a:t>Kubernetes</a:t>
              </a:r>
              <a:endParaRPr lang="uk-UA" sz="3600" dirty="0">
                <a:solidFill>
                  <a:schemeClr val="tx2"/>
                </a:solidFill>
                <a:latin typeface="Segoe UI" panose="020B0502040204020203" pitchFamily="34" charset="0"/>
                <a:cs typeface="Segoe UI" panose="020B0502040204020203" pitchFamily="34" charset="0"/>
              </a:endParaRPr>
            </a:p>
          </p:txBody>
        </p:sp>
        <p:sp>
          <p:nvSpPr>
            <p:cNvPr id="44" name="TextBox 43"/>
            <p:cNvSpPr txBox="1"/>
            <p:nvPr/>
          </p:nvSpPr>
          <p:spPr>
            <a:xfrm>
              <a:off x="4893831" y="3991570"/>
              <a:ext cx="3467851" cy="923330"/>
            </a:xfrm>
            <a:prstGeom prst="rect">
              <a:avLst/>
            </a:prstGeom>
            <a:noFill/>
          </p:spPr>
          <p:txBody>
            <a:bodyPr wrap="square" rtlCol="0">
              <a:spAutoFit/>
            </a:bodyPr>
            <a:lstStyle/>
            <a:p>
              <a:pPr algn="ctr"/>
              <a:r>
                <a:rPr lang="hr-HR" sz="5400" b="1" dirty="0" smtClean="0">
                  <a:latin typeface="Segoe UI" panose="020B0502040204020203" pitchFamily="34" charset="0"/>
                  <a:cs typeface="Segoe UI" panose="020B0502040204020203" pitchFamily="34" charset="0"/>
                </a:rPr>
                <a:t>2017</a:t>
              </a:r>
              <a:endParaRPr lang="uk-UA" sz="5400" b="1" dirty="0">
                <a:latin typeface="Segoe UI" panose="020B0502040204020203" pitchFamily="34" charset="0"/>
                <a:cs typeface="Segoe UI" panose="020B0502040204020203" pitchFamily="34" charset="0"/>
              </a:endParaRPr>
            </a:p>
          </p:txBody>
        </p:sp>
        <p:sp>
          <p:nvSpPr>
            <p:cNvPr id="46" name="TextBox 45"/>
            <p:cNvSpPr txBox="1"/>
            <p:nvPr/>
          </p:nvSpPr>
          <p:spPr>
            <a:xfrm>
              <a:off x="4713232" y="6269045"/>
              <a:ext cx="3829050" cy="553998"/>
            </a:xfrm>
            <a:prstGeom prst="rect">
              <a:avLst/>
            </a:prstGeom>
            <a:noFill/>
          </p:spPr>
          <p:txBody>
            <a:bodyPr wrap="square" rtlCol="0">
              <a:spAutoFit/>
            </a:bodyPr>
            <a:lstStyle/>
            <a:p>
              <a:pPr algn="r"/>
              <a:endParaRPr lang="uk-UA" sz="3000" dirty="0">
                <a:solidFill>
                  <a:schemeClr val="tx2"/>
                </a:solidFill>
              </a:endParaRPr>
            </a:p>
          </p:txBody>
        </p:sp>
      </p:grpSp>
      <p:grpSp>
        <p:nvGrpSpPr>
          <p:cNvPr id="47" name="Group 46"/>
          <p:cNvGrpSpPr/>
          <p:nvPr/>
        </p:nvGrpSpPr>
        <p:grpSpPr>
          <a:xfrm>
            <a:off x="9372600" y="2370444"/>
            <a:ext cx="4300890" cy="2773056"/>
            <a:chOff x="9837420" y="2425700"/>
            <a:chExt cx="4875465" cy="2717800"/>
          </a:xfrm>
        </p:grpSpPr>
        <p:cxnSp>
          <p:nvCxnSpPr>
            <p:cNvPr id="52" name="Straight Connector 51"/>
            <p:cNvCxnSpPr/>
            <p:nvPr/>
          </p:nvCxnSpPr>
          <p:spPr>
            <a:xfrm flipH="1">
              <a:off x="9837420" y="4305300"/>
              <a:ext cx="1040130" cy="838200"/>
            </a:xfrm>
            <a:prstGeom prst="line">
              <a:avLst/>
            </a:prstGeom>
            <a:ln w="25400" cap="rnd">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0877550" y="4305300"/>
              <a:ext cx="432164" cy="207511"/>
            </a:xfrm>
            <a:prstGeom prst="line">
              <a:avLst/>
            </a:prstGeom>
            <a:ln w="25400" cap="rnd">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1309714" y="3426911"/>
              <a:ext cx="436653" cy="1085900"/>
            </a:xfrm>
            <a:prstGeom prst="line">
              <a:avLst/>
            </a:prstGeom>
            <a:ln w="25400" cap="rnd">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1746367" y="3426910"/>
              <a:ext cx="1036776" cy="782470"/>
            </a:xfrm>
            <a:prstGeom prst="line">
              <a:avLst/>
            </a:prstGeom>
            <a:ln w="25400" cap="rnd">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2783143" y="2664159"/>
              <a:ext cx="1670936" cy="1545221"/>
            </a:xfrm>
            <a:prstGeom prst="line">
              <a:avLst/>
            </a:prstGeom>
            <a:ln w="25400" cap="rnd">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rot="10800000">
              <a:off x="14255685" y="2425700"/>
              <a:ext cx="457200" cy="457200"/>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smtClean="0">
                <a:solidFill>
                  <a:schemeClr val="tx1"/>
                </a:solidFill>
              </a:endParaRPr>
            </a:p>
          </p:txBody>
        </p:sp>
      </p:grpSp>
    </p:spTree>
    <p:extLst>
      <p:ext uri="{BB962C8B-B14F-4D97-AF65-F5344CB8AC3E}">
        <p14:creationId xmlns:p14="http://schemas.microsoft.com/office/powerpoint/2010/main" val="2459451955"/>
      </p:ext>
    </p:extLst>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571411"/>
            <a:ext cx="11935977" cy="1338828"/>
          </a:xfrm>
        </p:spPr>
        <p:txBody>
          <a:bodyPr/>
          <a:lstStyle/>
          <a:p>
            <a:r>
              <a:rPr lang="en-US" dirty="0" err="1">
                <a:latin typeface="Segoe UI" panose="020B0502040204020203" pitchFamily="34" charset="0"/>
                <a:cs typeface="Segoe UI" panose="020B0502040204020203" pitchFamily="34" charset="0"/>
              </a:rPr>
              <a:t>Primjena</a:t>
            </a:r>
            <a:r>
              <a:rPr lang="en-US" dirty="0">
                <a:latin typeface="Segoe UI" panose="020B0502040204020203" pitchFamily="34" charset="0"/>
                <a:cs typeface="Segoe UI" panose="020B0502040204020203" pitchFamily="34" charset="0"/>
              </a:rPr>
              <a:t> Open Source </a:t>
            </a:r>
            <a:r>
              <a:rPr lang="en-US" dirty="0" err="1">
                <a:latin typeface="Segoe UI" panose="020B0502040204020203" pitchFamily="34" charset="0"/>
                <a:cs typeface="Segoe UI" panose="020B0502040204020203" pitchFamily="34" charset="0"/>
              </a:rPr>
              <a:t>rješenja</a:t>
            </a:r>
            <a:r>
              <a:rPr lang="en-US" dirty="0">
                <a:latin typeface="Segoe UI" panose="020B0502040204020203" pitchFamily="34" charset="0"/>
                <a:cs typeface="Segoe UI" panose="020B0502040204020203" pitchFamily="34" charset="0"/>
              </a:rPr>
              <a:t> u APIS IT</a:t>
            </a:r>
            <a:r>
              <a:rPr lang="en-US" dirty="0" smtClean="0">
                <a:latin typeface="Segoe UI" panose="020B0502040204020203" pitchFamily="34" charset="0"/>
                <a:cs typeface="Segoe UI" panose="020B0502040204020203" pitchFamily="34" charset="0"/>
              </a:rPr>
              <a:t/>
            </a:r>
            <a:br>
              <a:rPr lang="en-US" dirty="0" smtClean="0">
                <a:latin typeface="Segoe UI" panose="020B0502040204020203" pitchFamily="34" charset="0"/>
                <a:cs typeface="Segoe UI" panose="020B0502040204020203" pitchFamily="34" charset="0"/>
              </a:rPr>
            </a:br>
            <a:r>
              <a:rPr lang="hr-HR" dirty="0" err="1" smtClean="0">
                <a:solidFill>
                  <a:schemeClr val="accent1"/>
                </a:solidFill>
                <a:latin typeface="Segoe UI" panose="020B0502040204020203" pitchFamily="34" charset="0"/>
                <a:cs typeface="Segoe UI" panose="020B0502040204020203" pitchFamily="34" charset="0"/>
              </a:rPr>
              <a:t>agenda</a:t>
            </a:r>
            <a:endParaRPr lang="uk-UA" dirty="0">
              <a:latin typeface="Segoe UI" panose="020B0502040204020203" pitchFamily="34" charset="0"/>
              <a:cs typeface="Segoe UI" panose="020B0502040204020203" pitchFamily="34" charset="0"/>
            </a:endParaRPr>
          </a:p>
        </p:txBody>
      </p:sp>
      <p:sp>
        <p:nvSpPr>
          <p:cNvPr id="16" name="TextBox 15"/>
          <p:cNvSpPr txBox="1"/>
          <p:nvPr/>
        </p:nvSpPr>
        <p:spPr>
          <a:xfrm>
            <a:off x="1143000" y="2781300"/>
            <a:ext cx="10136624" cy="2862322"/>
          </a:xfrm>
          <a:prstGeom prst="rect">
            <a:avLst/>
          </a:prstGeom>
          <a:noFill/>
        </p:spPr>
        <p:txBody>
          <a:bodyPr wrap="square" rtlCol="0">
            <a:spAutoFit/>
          </a:bodyPr>
          <a:lstStyle/>
          <a:p>
            <a:pPr marL="571500" indent="-571500">
              <a:buClr>
                <a:schemeClr val="accent1"/>
              </a:buClr>
              <a:buFont typeface="Courier New" panose="02070309020205020404" pitchFamily="49" charset="0"/>
              <a:buChar char="o"/>
            </a:pPr>
            <a:r>
              <a:rPr lang="hr-HR" sz="3600" dirty="0">
                <a:latin typeface="Segoe UI" panose="020B0502040204020203" pitchFamily="34" charset="0"/>
                <a:cs typeface="Segoe UI" panose="020B0502040204020203" pitchFamily="34" charset="0"/>
              </a:rPr>
              <a:t>APIS IT - ukratko</a:t>
            </a:r>
          </a:p>
          <a:p>
            <a:pPr marL="571500" indent="-571500">
              <a:buClr>
                <a:schemeClr val="accent1"/>
              </a:buClr>
              <a:buFont typeface="Courier New" panose="02070309020205020404" pitchFamily="49" charset="0"/>
              <a:buChar char="o"/>
            </a:pPr>
            <a:r>
              <a:rPr lang="hr-HR" sz="3600" dirty="0" smtClean="0">
                <a:latin typeface="Segoe UI" panose="020B0502040204020203" pitchFamily="34" charset="0"/>
                <a:cs typeface="Segoe UI" panose="020B0502040204020203" pitchFamily="34" charset="0"/>
              </a:rPr>
              <a:t>Osnovno </a:t>
            </a:r>
            <a:r>
              <a:rPr lang="hr-HR" sz="3600" dirty="0">
                <a:latin typeface="Segoe UI" panose="020B0502040204020203" pitchFamily="34" charset="0"/>
                <a:cs typeface="Segoe UI" panose="020B0502040204020203" pitchFamily="34" charset="0"/>
              </a:rPr>
              <a:t>o </a:t>
            </a:r>
            <a:r>
              <a:rPr lang="hr-HR" sz="3600" dirty="0" smtClean="0">
                <a:latin typeface="Segoe UI" panose="020B0502040204020203" pitchFamily="34" charset="0"/>
                <a:cs typeface="Segoe UI" panose="020B0502040204020203" pitchFamily="34" charset="0"/>
              </a:rPr>
              <a:t>Open </a:t>
            </a:r>
            <a:r>
              <a:rPr lang="hr-HR" sz="3600" dirty="0" err="1" smtClean="0">
                <a:latin typeface="Segoe UI" panose="020B0502040204020203" pitchFamily="34" charset="0"/>
                <a:cs typeface="Segoe UI" panose="020B0502040204020203" pitchFamily="34" charset="0"/>
              </a:rPr>
              <a:t>Source</a:t>
            </a:r>
            <a:endParaRPr lang="hr-HR" sz="3600" dirty="0">
              <a:latin typeface="Segoe UI" panose="020B0502040204020203" pitchFamily="34" charset="0"/>
              <a:cs typeface="Segoe UI" panose="020B0502040204020203" pitchFamily="34" charset="0"/>
            </a:endParaRPr>
          </a:p>
          <a:p>
            <a:pPr marL="571500" indent="-571500">
              <a:buClr>
                <a:schemeClr val="accent1"/>
              </a:buClr>
              <a:buFont typeface="Courier New" panose="02070309020205020404" pitchFamily="49" charset="0"/>
              <a:buChar char="o"/>
            </a:pPr>
            <a:r>
              <a:rPr lang="hr-HR" sz="3600" dirty="0" smtClean="0">
                <a:latin typeface="Segoe UI" panose="020B0502040204020203" pitchFamily="34" charset="0"/>
                <a:cs typeface="Segoe UI" panose="020B0502040204020203" pitchFamily="34" charset="0"/>
              </a:rPr>
              <a:t>Open </a:t>
            </a:r>
            <a:r>
              <a:rPr lang="hr-HR" sz="3600" dirty="0" err="1">
                <a:latin typeface="Segoe UI" panose="020B0502040204020203" pitchFamily="34" charset="0"/>
                <a:cs typeface="Segoe UI" panose="020B0502040204020203" pitchFamily="34" charset="0"/>
              </a:rPr>
              <a:t>Source</a:t>
            </a:r>
            <a:r>
              <a:rPr lang="hr-HR" sz="3600" dirty="0">
                <a:latin typeface="Segoe UI" panose="020B0502040204020203" pitchFamily="34" charset="0"/>
                <a:cs typeface="Segoe UI" panose="020B0502040204020203" pitchFamily="34" charset="0"/>
              </a:rPr>
              <a:t> </a:t>
            </a:r>
            <a:r>
              <a:rPr lang="hr-HR" sz="3600" dirty="0" smtClean="0">
                <a:latin typeface="Segoe UI" panose="020B0502040204020203" pitchFamily="34" charset="0"/>
                <a:cs typeface="Segoe UI" panose="020B0502040204020203" pitchFamily="34" charset="0"/>
              </a:rPr>
              <a:t>počeci u APIS IT – Java</a:t>
            </a:r>
          </a:p>
          <a:p>
            <a:pPr marL="571500" indent="-571500">
              <a:buClr>
                <a:schemeClr val="accent1"/>
              </a:buClr>
              <a:buFont typeface="Courier New" panose="02070309020205020404" pitchFamily="49" charset="0"/>
              <a:buChar char="o"/>
            </a:pPr>
            <a:r>
              <a:rPr lang="hr-HR" sz="3600" dirty="0" smtClean="0">
                <a:latin typeface="Segoe UI" panose="020B0502040204020203" pitchFamily="34" charset="0"/>
                <a:cs typeface="Segoe UI" panose="020B0502040204020203" pitchFamily="34" charset="0"/>
              </a:rPr>
              <a:t>Node.js</a:t>
            </a:r>
          </a:p>
          <a:p>
            <a:pPr marL="571500" indent="-571500">
              <a:buClr>
                <a:schemeClr val="accent1"/>
              </a:buClr>
              <a:buFont typeface="Courier New" panose="02070309020205020404" pitchFamily="49" charset="0"/>
              <a:buChar char="o"/>
            </a:pPr>
            <a:r>
              <a:rPr lang="hr-HR" sz="3600" dirty="0" smtClean="0">
                <a:latin typeface="Segoe UI" panose="020B0502040204020203" pitchFamily="34" charset="0"/>
                <a:cs typeface="Segoe UI" panose="020B0502040204020203" pitchFamily="34" charset="0"/>
              </a:rPr>
              <a:t>Kontejnerska virtualizacija, </a:t>
            </a:r>
            <a:r>
              <a:rPr lang="hr-HR" sz="3600" dirty="0" err="1" smtClean="0">
                <a:latin typeface="Segoe UI" panose="020B0502040204020203" pitchFamily="34" charset="0"/>
                <a:cs typeface="Segoe UI" panose="020B0502040204020203" pitchFamily="34" charset="0"/>
              </a:rPr>
              <a:t>OpenShift</a:t>
            </a:r>
            <a:r>
              <a:rPr lang="hr-HR" sz="3600" dirty="0" smtClean="0">
                <a:latin typeface="Segoe UI" panose="020B0502040204020203" pitchFamily="34" charset="0"/>
                <a:cs typeface="Segoe UI" panose="020B0502040204020203" pitchFamily="34" charset="0"/>
              </a:rPr>
              <a:t>, </a:t>
            </a:r>
            <a:r>
              <a:rPr lang="hr-HR" sz="3600" dirty="0" err="1" smtClean="0">
                <a:latin typeface="Segoe UI" panose="020B0502040204020203" pitchFamily="34" charset="0"/>
                <a:cs typeface="Segoe UI" panose="020B0502040204020203" pitchFamily="34" charset="0"/>
              </a:rPr>
              <a:t>DevOps</a:t>
            </a:r>
            <a:endParaRPr lang="hr-HR" sz="3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7676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876300" y="571411"/>
            <a:ext cx="9791700" cy="1338828"/>
          </a:xfrm>
        </p:spPr>
        <p:txBody>
          <a:bodyPr/>
          <a:lstStyle/>
          <a:p>
            <a:r>
              <a:rPr lang="hr-HR" dirty="0">
                <a:latin typeface="Segoe UI" panose="020B0502040204020203" pitchFamily="34" charset="0"/>
                <a:cs typeface="Segoe UI" panose="020B0502040204020203" pitchFamily="34" charset="0"/>
              </a:rPr>
              <a:t>kontejnerska virtualizacija</a:t>
            </a:r>
            <a:r>
              <a:rPr lang="en-US" dirty="0">
                <a:latin typeface="Segoe UI" panose="020B0502040204020203" pitchFamily="34" charset="0"/>
                <a:cs typeface="Segoe UI" panose="020B0502040204020203" pitchFamily="34" charset="0"/>
              </a:rPr>
              <a:t/>
            </a:r>
            <a:br>
              <a:rPr lang="en-US" dirty="0">
                <a:latin typeface="Segoe UI" panose="020B0502040204020203" pitchFamily="34" charset="0"/>
                <a:cs typeface="Segoe UI" panose="020B0502040204020203" pitchFamily="34" charset="0"/>
              </a:rPr>
            </a:br>
            <a:r>
              <a:rPr lang="hr-HR" dirty="0" err="1">
                <a:solidFill>
                  <a:schemeClr val="accent1"/>
                </a:solidFill>
                <a:latin typeface="Segoe UI" panose="020B0502040204020203" pitchFamily="34" charset="0"/>
                <a:cs typeface="Segoe UI" panose="020B0502040204020203" pitchFamily="34" charset="0"/>
              </a:rPr>
              <a:t>OpenShift</a:t>
            </a:r>
            <a:endParaRPr lang="uk-UA" dirty="0">
              <a:solidFill>
                <a:schemeClr val="accent1"/>
              </a:solidFill>
              <a:latin typeface="Segoe UI" panose="020B0502040204020203" pitchFamily="34" charset="0"/>
              <a:cs typeface="Segoe UI" panose="020B0502040204020203" pitchFamily="34" charset="0"/>
            </a:endParaRPr>
          </a:p>
        </p:txBody>
      </p:sp>
      <p:sp>
        <p:nvSpPr>
          <p:cNvPr id="24" name="TextBox 23"/>
          <p:cNvSpPr txBox="1"/>
          <p:nvPr/>
        </p:nvSpPr>
        <p:spPr>
          <a:xfrm>
            <a:off x="1128713" y="4171966"/>
            <a:ext cx="7343774" cy="3539430"/>
          </a:xfrm>
          <a:prstGeom prst="rect">
            <a:avLst/>
          </a:prstGeom>
          <a:noFill/>
        </p:spPr>
        <p:txBody>
          <a:bodyPr wrap="square" rtlCol="0">
            <a:spAutoFit/>
          </a:bodyPr>
          <a:lstStyle/>
          <a:p>
            <a:pPr marL="342900" indent="-342900">
              <a:buClr>
                <a:schemeClr val="accent1"/>
              </a:buClr>
              <a:buFont typeface="Courier New" panose="02070309020205020404" pitchFamily="49" charset="0"/>
              <a:buChar char="o"/>
            </a:pPr>
            <a:r>
              <a:rPr lang="hr-HR" sz="3200" i="1" dirty="0">
                <a:latin typeface="Segoe UI" panose="020B0502040204020203" pitchFamily="34" charset="0"/>
                <a:cs typeface="Segoe UI" panose="020B0502040204020203" pitchFamily="34" charset="0"/>
              </a:rPr>
              <a:t>RHEL </a:t>
            </a:r>
            <a:r>
              <a:rPr lang="hr-HR" sz="3200" i="1" dirty="0" err="1" smtClean="0">
                <a:latin typeface="Segoe UI" panose="020B0502040204020203" pitchFamily="34" charset="0"/>
                <a:cs typeface="Segoe UI" panose="020B0502040204020203" pitchFamily="34" charset="0"/>
              </a:rPr>
              <a:t>Support</a:t>
            </a:r>
            <a:endParaRPr lang="hr-HR" sz="3200" dirty="0">
              <a:latin typeface="Segoe UI" panose="020B0502040204020203" pitchFamily="34" charset="0"/>
              <a:cs typeface="Segoe UI" panose="020B0502040204020203" pitchFamily="34" charset="0"/>
            </a:endParaRPr>
          </a:p>
          <a:p>
            <a:pPr marL="342900" indent="-342900">
              <a:buClr>
                <a:schemeClr val="accent1"/>
              </a:buClr>
              <a:buFont typeface="Courier New" panose="02070309020205020404" pitchFamily="49" charset="0"/>
              <a:buChar char="o"/>
            </a:pPr>
            <a:r>
              <a:rPr lang="hr-HR" sz="3200" i="1" dirty="0" err="1">
                <a:latin typeface="Segoe UI" panose="020B0502040204020203" pitchFamily="34" charset="0"/>
                <a:cs typeface="Segoe UI" panose="020B0502040204020203" pitchFamily="34" charset="0"/>
              </a:rPr>
              <a:t>Official</a:t>
            </a:r>
            <a:r>
              <a:rPr lang="hr-HR" sz="3200" dirty="0">
                <a:latin typeface="Segoe UI" panose="020B0502040204020203" pitchFamily="34" charset="0"/>
                <a:cs typeface="Segoe UI" panose="020B0502040204020203" pitchFamily="34" charset="0"/>
              </a:rPr>
              <a:t> </a:t>
            </a:r>
            <a:r>
              <a:rPr lang="hr-HR" sz="3200" i="1" dirty="0">
                <a:latin typeface="Segoe UI" panose="020B0502040204020203" pitchFamily="34" charset="0"/>
                <a:cs typeface="Segoe UI" panose="020B0502040204020203" pitchFamily="34" charset="0"/>
              </a:rPr>
              <a:t>RHEL </a:t>
            </a:r>
            <a:r>
              <a:rPr lang="hr-HR" sz="3200" i="1" dirty="0" err="1">
                <a:latin typeface="Segoe UI" panose="020B0502040204020203" pitchFamily="34" charset="0"/>
                <a:cs typeface="Segoe UI" panose="020B0502040204020203" pitchFamily="34" charset="0"/>
              </a:rPr>
              <a:t>images</a:t>
            </a:r>
            <a:endParaRPr lang="hr-HR" sz="3200" i="1" dirty="0">
              <a:latin typeface="Segoe UI" panose="020B0502040204020203" pitchFamily="34" charset="0"/>
              <a:cs typeface="Segoe UI" panose="020B0502040204020203" pitchFamily="34" charset="0"/>
            </a:endParaRPr>
          </a:p>
          <a:p>
            <a:pPr marL="342900" indent="-342900">
              <a:buClr>
                <a:schemeClr val="accent1"/>
              </a:buClr>
              <a:buFont typeface="Courier New" panose="02070309020205020404" pitchFamily="49" charset="0"/>
              <a:buChar char="o"/>
            </a:pPr>
            <a:r>
              <a:rPr lang="hr-HR" sz="3200" dirty="0" smtClean="0">
                <a:latin typeface="Segoe UI" panose="020B0502040204020203" pitchFamily="34" charset="0"/>
                <a:cs typeface="Segoe UI" panose="020B0502040204020203" pitchFamily="34" charset="0"/>
              </a:rPr>
              <a:t>Standardizacija CI CD procesa</a:t>
            </a:r>
          </a:p>
          <a:p>
            <a:pPr marL="342900" indent="-342900">
              <a:buClr>
                <a:schemeClr val="accent1"/>
              </a:buClr>
              <a:buFont typeface="Courier New" panose="02070309020205020404" pitchFamily="49" charset="0"/>
              <a:buChar char="o"/>
            </a:pPr>
            <a:r>
              <a:rPr lang="hr-HR" sz="3200" dirty="0" smtClean="0">
                <a:latin typeface="Segoe UI" panose="020B0502040204020203" pitchFamily="34" charset="0"/>
                <a:cs typeface="Segoe UI" panose="020B0502040204020203" pitchFamily="34" charset="0"/>
              </a:rPr>
              <a:t>Autorizirani pristup</a:t>
            </a:r>
          </a:p>
          <a:p>
            <a:pPr marL="342900" indent="-342900">
              <a:buClr>
                <a:schemeClr val="accent1"/>
              </a:buClr>
              <a:buFont typeface="Courier New" panose="02070309020205020404" pitchFamily="49" charset="0"/>
              <a:buChar char="o"/>
            </a:pPr>
            <a:r>
              <a:rPr lang="hr-HR" sz="3200" dirty="0" smtClean="0">
                <a:latin typeface="Segoe UI" panose="020B0502040204020203" pitchFamily="34" charset="0"/>
                <a:cs typeface="Segoe UI" panose="020B0502040204020203" pitchFamily="34" charset="0"/>
              </a:rPr>
              <a:t>Monitoring i </a:t>
            </a:r>
            <a:r>
              <a:rPr lang="hr-HR" sz="3200" dirty="0" err="1" smtClean="0">
                <a:latin typeface="Segoe UI" panose="020B0502040204020203" pitchFamily="34" charset="0"/>
                <a:cs typeface="Segoe UI" panose="020B0502040204020203" pitchFamily="34" charset="0"/>
              </a:rPr>
              <a:t>alerting</a:t>
            </a:r>
            <a:endParaRPr lang="hr-HR" sz="3200" dirty="0" smtClean="0">
              <a:latin typeface="Segoe UI" panose="020B0502040204020203" pitchFamily="34" charset="0"/>
              <a:cs typeface="Segoe UI" panose="020B0502040204020203" pitchFamily="34" charset="0"/>
            </a:endParaRPr>
          </a:p>
          <a:p>
            <a:pPr marL="342900" indent="-342900">
              <a:buClr>
                <a:schemeClr val="accent1"/>
              </a:buClr>
              <a:buFont typeface="Courier New" panose="02070309020205020404" pitchFamily="49" charset="0"/>
              <a:buChar char="o"/>
            </a:pPr>
            <a:r>
              <a:rPr lang="hr-HR" sz="3200" dirty="0" smtClean="0">
                <a:latin typeface="Segoe UI" panose="020B0502040204020203" pitchFamily="34" charset="0"/>
                <a:cs typeface="Segoe UI" panose="020B0502040204020203" pitchFamily="34" charset="0"/>
              </a:rPr>
              <a:t>Jednostavnije </a:t>
            </a:r>
            <a:r>
              <a:rPr lang="hr-HR" sz="3200" i="1" dirty="0" err="1" smtClean="0">
                <a:latin typeface="Segoe UI" panose="020B0502040204020203" pitchFamily="34" charset="0"/>
                <a:cs typeface="Segoe UI" panose="020B0502040204020203" pitchFamily="34" charset="0"/>
              </a:rPr>
              <a:t>patchiranje</a:t>
            </a:r>
            <a:endParaRPr lang="hr-HR" sz="3200" i="1" dirty="0" smtClean="0">
              <a:latin typeface="Segoe UI" panose="020B0502040204020203" pitchFamily="34" charset="0"/>
              <a:cs typeface="Segoe UI" panose="020B0502040204020203" pitchFamily="34" charset="0"/>
            </a:endParaRPr>
          </a:p>
          <a:p>
            <a:pPr marL="342900" indent="-342900">
              <a:buClr>
                <a:schemeClr val="accent1"/>
              </a:buClr>
              <a:buFont typeface="Courier New" panose="02070309020205020404" pitchFamily="49" charset="0"/>
              <a:buChar char="o"/>
            </a:pPr>
            <a:r>
              <a:rPr lang="hr-HR" sz="3200" i="1" dirty="0" smtClean="0">
                <a:latin typeface="Segoe UI" panose="020B0502040204020203" pitchFamily="34" charset="0"/>
                <a:cs typeface="Segoe UI" panose="020B0502040204020203" pitchFamily="34" charset="0"/>
              </a:rPr>
              <a:t>Enterprise </a:t>
            </a:r>
            <a:r>
              <a:rPr lang="hr-HR" sz="3200" i="1" dirty="0" err="1" smtClean="0">
                <a:latin typeface="Segoe UI" panose="020B0502040204020203" pitchFamily="34" charset="0"/>
                <a:cs typeface="Segoe UI" panose="020B0502040204020203" pitchFamily="34" charset="0"/>
              </a:rPr>
              <a:t>ready</a:t>
            </a:r>
            <a:endParaRPr lang="en-US" sz="3200" i="1" dirty="0">
              <a:latin typeface="Segoe UI" panose="020B0502040204020203" pitchFamily="34" charset="0"/>
              <a:cs typeface="Segoe UI" panose="020B0502040204020203" pitchFamily="34" charset="0"/>
            </a:endParaRPr>
          </a:p>
        </p:txBody>
      </p:sp>
      <p:sp>
        <p:nvSpPr>
          <p:cNvPr id="27" name="TextBox 26"/>
          <p:cNvSpPr txBox="1"/>
          <p:nvPr/>
        </p:nvSpPr>
        <p:spPr>
          <a:xfrm>
            <a:off x="10363200" y="4171966"/>
            <a:ext cx="7343774" cy="2554545"/>
          </a:xfrm>
          <a:prstGeom prst="rect">
            <a:avLst/>
          </a:prstGeom>
          <a:noFill/>
        </p:spPr>
        <p:txBody>
          <a:bodyPr wrap="square" rtlCol="0">
            <a:spAutoFit/>
          </a:bodyPr>
          <a:lstStyle/>
          <a:p>
            <a:pPr marL="342900" indent="-342900">
              <a:buClr>
                <a:schemeClr val="accent1"/>
              </a:buClr>
              <a:buFont typeface="Courier New" panose="02070309020205020404" pitchFamily="49" charset="0"/>
              <a:buChar char="o"/>
            </a:pPr>
            <a:r>
              <a:rPr lang="hr-HR" sz="3200" dirty="0">
                <a:latin typeface="Segoe UI" panose="020B0502040204020203" pitchFamily="34" charset="0"/>
                <a:cs typeface="Segoe UI" panose="020B0502040204020203" pitchFamily="34" charset="0"/>
              </a:rPr>
              <a:t>GUI način </a:t>
            </a:r>
            <a:r>
              <a:rPr lang="hr-HR" sz="3200" dirty="0" smtClean="0">
                <a:latin typeface="Segoe UI" panose="020B0502040204020203" pitchFamily="34" charset="0"/>
                <a:cs typeface="Segoe UI" panose="020B0502040204020203" pitchFamily="34" charset="0"/>
              </a:rPr>
              <a:t>rada</a:t>
            </a:r>
          </a:p>
          <a:p>
            <a:pPr marL="342900" indent="-342900">
              <a:buClr>
                <a:schemeClr val="accent1"/>
              </a:buClr>
              <a:buFont typeface="Courier New" panose="02070309020205020404" pitchFamily="49" charset="0"/>
              <a:buChar char="o"/>
            </a:pPr>
            <a:r>
              <a:rPr lang="hr-HR" sz="3200" dirty="0" smtClean="0">
                <a:latin typeface="Segoe UI" panose="020B0502040204020203" pitchFamily="34" charset="0"/>
                <a:cs typeface="Segoe UI" panose="020B0502040204020203" pitchFamily="34" charset="0"/>
              </a:rPr>
              <a:t>Standardizacija razvojnog procesa</a:t>
            </a:r>
          </a:p>
          <a:p>
            <a:pPr marL="342900" indent="-342900">
              <a:buClr>
                <a:schemeClr val="accent1"/>
              </a:buClr>
              <a:buFont typeface="Courier New" panose="02070309020205020404" pitchFamily="49" charset="0"/>
              <a:buChar char="o"/>
            </a:pPr>
            <a:r>
              <a:rPr lang="hr-HR" sz="3200" dirty="0" smtClean="0">
                <a:latin typeface="Segoe UI" panose="020B0502040204020203" pitchFamily="34" charset="0"/>
                <a:cs typeface="Segoe UI" panose="020B0502040204020203" pitchFamily="34" charset="0"/>
              </a:rPr>
              <a:t>Jednostavnije održavanje sustava</a:t>
            </a:r>
          </a:p>
          <a:p>
            <a:pPr marL="342900" indent="-342900">
              <a:buClr>
                <a:schemeClr val="accent1"/>
              </a:buClr>
              <a:buFont typeface="Courier New" panose="02070309020205020404" pitchFamily="49" charset="0"/>
              <a:buChar char="o"/>
            </a:pPr>
            <a:r>
              <a:rPr lang="hr-HR" sz="3200" dirty="0" smtClean="0">
                <a:latin typeface="Segoe UI" panose="020B0502040204020203" pitchFamily="34" charset="0"/>
                <a:cs typeface="Segoe UI" panose="020B0502040204020203" pitchFamily="34" charset="0"/>
              </a:rPr>
              <a:t>S2I </a:t>
            </a:r>
          </a:p>
          <a:p>
            <a:pPr marL="342900" indent="-342900">
              <a:buClr>
                <a:schemeClr val="accent1"/>
              </a:buClr>
              <a:buFont typeface="Courier New" panose="02070309020205020404" pitchFamily="49" charset="0"/>
              <a:buChar char="o"/>
            </a:pPr>
            <a:r>
              <a:rPr lang="hr-HR" sz="3200" dirty="0" err="1">
                <a:latin typeface="Segoe UI" panose="020B0502040204020203" pitchFamily="34" charset="0"/>
                <a:cs typeface="Segoe UI" panose="020B0502040204020203" pitchFamily="34" charset="0"/>
              </a:rPr>
              <a:t>Multitenancy</a:t>
            </a:r>
            <a:r>
              <a:rPr lang="hr-HR" sz="3200" dirty="0">
                <a:latin typeface="Segoe UI" panose="020B0502040204020203" pitchFamily="34" charset="0"/>
                <a:cs typeface="Segoe UI" panose="020B0502040204020203" pitchFamily="34" charset="0"/>
              </a:rPr>
              <a:t> </a:t>
            </a:r>
            <a:r>
              <a:rPr lang="hr-HR" sz="3200" i="1" dirty="0" smtClean="0">
                <a:latin typeface="Segoe UI" panose="020B0502040204020203" pitchFamily="34" charset="0"/>
                <a:cs typeface="Segoe UI" panose="020B0502040204020203" pitchFamily="34" charset="0"/>
              </a:rPr>
              <a:t> </a:t>
            </a:r>
            <a:endParaRPr lang="en-US" sz="3200" i="1" dirty="0">
              <a:latin typeface="Segoe UI" panose="020B0502040204020203" pitchFamily="34" charset="0"/>
              <a:cs typeface="Segoe UI" panose="020B0502040204020203" pitchFamily="34" charset="0"/>
            </a:endParaRPr>
          </a:p>
        </p:txBody>
      </p:sp>
      <p:cxnSp>
        <p:nvCxnSpPr>
          <p:cNvPr id="17" name="Straight Connector 16"/>
          <p:cNvCxnSpPr/>
          <p:nvPr/>
        </p:nvCxnSpPr>
        <p:spPr>
          <a:xfrm>
            <a:off x="9220200" y="2352478"/>
            <a:ext cx="0" cy="6296222"/>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1277600" y="2352478"/>
            <a:ext cx="5105400" cy="1369180"/>
            <a:chOff x="9906000" y="5353531"/>
            <a:chExt cx="5105400" cy="1369180"/>
          </a:xfrm>
        </p:grpSpPr>
        <p:sp>
          <p:nvSpPr>
            <p:cNvPr id="19" name="TextBox 18"/>
            <p:cNvSpPr txBox="1"/>
            <p:nvPr/>
          </p:nvSpPr>
          <p:spPr>
            <a:xfrm>
              <a:off x="9906000" y="6076380"/>
              <a:ext cx="5105400" cy="646331"/>
            </a:xfrm>
            <a:prstGeom prst="rect">
              <a:avLst/>
            </a:prstGeom>
            <a:noFill/>
          </p:spPr>
          <p:txBody>
            <a:bodyPr wrap="square" rtlCol="0">
              <a:spAutoFit/>
            </a:bodyPr>
            <a:lstStyle/>
            <a:p>
              <a:pPr algn="ctr"/>
              <a:r>
                <a:rPr lang="hr-HR" sz="3600" dirty="0" smtClean="0">
                  <a:solidFill>
                    <a:schemeClr val="accent1"/>
                  </a:solidFill>
                  <a:latin typeface="Segoe UI" panose="020B0502040204020203" pitchFamily="34" charset="0"/>
                  <a:cs typeface="Segoe UI" panose="020B0502040204020203" pitchFamily="34" charset="0"/>
                </a:rPr>
                <a:t>prednosti uvođenja</a:t>
              </a:r>
              <a:endParaRPr lang="en-US" sz="3600" dirty="0" smtClean="0">
                <a:solidFill>
                  <a:schemeClr val="accent1"/>
                </a:solidFill>
                <a:latin typeface="Segoe UI" panose="020B0502040204020203" pitchFamily="34" charset="0"/>
                <a:cs typeface="Segoe UI" panose="020B0502040204020203" pitchFamily="34" charset="0"/>
              </a:endParaRPr>
            </a:p>
          </p:txBody>
        </p:sp>
        <p:sp>
          <p:nvSpPr>
            <p:cNvPr id="20" name="Freeform 19"/>
            <p:cNvSpPr>
              <a:spLocks noChangeAspect="1" noEditPoints="1"/>
            </p:cNvSpPr>
            <p:nvPr/>
          </p:nvSpPr>
          <p:spPr bwMode="auto">
            <a:xfrm>
              <a:off x="12123183" y="5353531"/>
              <a:ext cx="676775" cy="676775"/>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sz="2800"/>
            </a:p>
          </p:txBody>
        </p:sp>
      </p:grpSp>
      <p:grpSp>
        <p:nvGrpSpPr>
          <p:cNvPr id="25" name="Group 24"/>
          <p:cNvGrpSpPr/>
          <p:nvPr/>
        </p:nvGrpSpPr>
        <p:grpSpPr>
          <a:xfrm>
            <a:off x="1828800" y="2352478"/>
            <a:ext cx="5638800" cy="1359120"/>
            <a:chOff x="2590800" y="5067300"/>
            <a:chExt cx="5638800" cy="1359120"/>
          </a:xfrm>
        </p:grpSpPr>
        <p:sp>
          <p:nvSpPr>
            <p:cNvPr id="26" name="TextBox 25"/>
            <p:cNvSpPr txBox="1"/>
            <p:nvPr/>
          </p:nvSpPr>
          <p:spPr>
            <a:xfrm>
              <a:off x="2590800" y="5780089"/>
              <a:ext cx="5638800" cy="646331"/>
            </a:xfrm>
            <a:prstGeom prst="rect">
              <a:avLst/>
            </a:prstGeom>
            <a:noFill/>
          </p:spPr>
          <p:txBody>
            <a:bodyPr wrap="square" rtlCol="0">
              <a:spAutoFit/>
            </a:bodyPr>
            <a:lstStyle/>
            <a:p>
              <a:pPr algn="ctr"/>
              <a:r>
                <a:rPr lang="hr-HR" sz="3600" dirty="0" smtClean="0">
                  <a:solidFill>
                    <a:schemeClr val="accent1"/>
                  </a:solidFill>
                  <a:latin typeface="Segoe UI" panose="020B0502040204020203" pitchFamily="34" charset="0"/>
                  <a:cs typeface="Segoe UI" panose="020B0502040204020203" pitchFamily="34" charset="0"/>
                </a:rPr>
                <a:t>razlozi uvođenja</a:t>
              </a:r>
              <a:endParaRPr lang="uk-UA" sz="3600" dirty="0">
                <a:solidFill>
                  <a:schemeClr val="accent1"/>
                </a:solidFill>
                <a:latin typeface="Segoe UI" panose="020B0502040204020203" pitchFamily="34" charset="0"/>
                <a:cs typeface="Segoe UI" panose="020B0502040204020203" pitchFamily="34" charset="0"/>
              </a:endParaRPr>
            </a:p>
          </p:txBody>
        </p:sp>
        <p:sp>
          <p:nvSpPr>
            <p:cNvPr id="28" name="Freeform 71"/>
            <p:cNvSpPr>
              <a:spLocks noEditPoints="1"/>
            </p:cNvSpPr>
            <p:nvPr/>
          </p:nvSpPr>
          <p:spPr bwMode="auto">
            <a:xfrm>
              <a:off x="4838962" y="5067300"/>
              <a:ext cx="723638" cy="647142"/>
            </a:xfrm>
            <a:custGeom>
              <a:avLst/>
              <a:gdLst>
                <a:gd name="T0" fmla="*/ 76 w 176"/>
                <a:gd name="T1" fmla="*/ 132 h 176"/>
                <a:gd name="T2" fmla="*/ 76 w 176"/>
                <a:gd name="T3" fmla="*/ 140 h 176"/>
                <a:gd name="T4" fmla="*/ 152 w 176"/>
                <a:gd name="T5" fmla="*/ 136 h 176"/>
                <a:gd name="T6" fmla="*/ 40 w 176"/>
                <a:gd name="T7" fmla="*/ 24 h 176"/>
                <a:gd name="T8" fmla="*/ 24 w 176"/>
                <a:gd name="T9" fmla="*/ 36 h 176"/>
                <a:gd name="T10" fmla="*/ 29 w 176"/>
                <a:gd name="T11" fmla="*/ 56 h 176"/>
                <a:gd name="T12" fmla="*/ 51 w 176"/>
                <a:gd name="T13" fmla="*/ 56 h 176"/>
                <a:gd name="T14" fmla="*/ 56 w 176"/>
                <a:gd name="T15" fmla="*/ 36 h 176"/>
                <a:gd name="T16" fmla="*/ 40 w 176"/>
                <a:gd name="T17" fmla="*/ 24 h 176"/>
                <a:gd name="T18" fmla="*/ 36 w 176"/>
                <a:gd name="T19" fmla="*/ 84 h 176"/>
                <a:gd name="T20" fmla="*/ 33 w 176"/>
                <a:gd name="T21" fmla="*/ 91 h 176"/>
                <a:gd name="T22" fmla="*/ 40 w 176"/>
                <a:gd name="T23" fmla="*/ 96 h 176"/>
                <a:gd name="T24" fmla="*/ 47 w 176"/>
                <a:gd name="T25" fmla="*/ 91 h 176"/>
                <a:gd name="T26" fmla="*/ 44 w 176"/>
                <a:gd name="T27" fmla="*/ 84 h 176"/>
                <a:gd name="T28" fmla="*/ 44 w 176"/>
                <a:gd name="T29" fmla="*/ 132 h 176"/>
                <a:gd name="T30" fmla="*/ 36 w 176"/>
                <a:gd name="T31" fmla="*/ 132 h 176"/>
                <a:gd name="T32" fmla="*/ 33 w 176"/>
                <a:gd name="T33" fmla="*/ 139 h 176"/>
                <a:gd name="T34" fmla="*/ 40 w 176"/>
                <a:gd name="T35" fmla="*/ 144 h 176"/>
                <a:gd name="T36" fmla="*/ 47 w 176"/>
                <a:gd name="T37" fmla="*/ 139 h 176"/>
                <a:gd name="T38" fmla="*/ 44 w 176"/>
                <a:gd name="T39" fmla="*/ 132 h 176"/>
                <a:gd name="T40" fmla="*/ 76 w 176"/>
                <a:gd name="T41" fmla="*/ 84 h 176"/>
                <a:gd name="T42" fmla="*/ 76 w 176"/>
                <a:gd name="T43" fmla="*/ 92 h 176"/>
                <a:gd name="T44" fmla="*/ 152 w 176"/>
                <a:gd name="T45" fmla="*/ 88 h 176"/>
                <a:gd name="T46" fmla="*/ 160 w 176"/>
                <a:gd name="T47" fmla="*/ 0 h 176"/>
                <a:gd name="T48" fmla="*/ 0 w 176"/>
                <a:gd name="T49" fmla="*/ 16 h 176"/>
                <a:gd name="T50" fmla="*/ 16 w 176"/>
                <a:gd name="T51" fmla="*/ 176 h 176"/>
                <a:gd name="T52" fmla="*/ 176 w 176"/>
                <a:gd name="T53" fmla="*/ 160 h 176"/>
                <a:gd name="T54" fmla="*/ 160 w 176"/>
                <a:gd name="T55" fmla="*/ 0 h 176"/>
                <a:gd name="T56" fmla="*/ 160 w 176"/>
                <a:gd name="T57" fmla="*/ 168 h 176"/>
                <a:gd name="T58" fmla="*/ 8 w 176"/>
                <a:gd name="T59" fmla="*/ 160 h 176"/>
                <a:gd name="T60" fmla="*/ 16 w 176"/>
                <a:gd name="T61" fmla="*/ 8 h 176"/>
                <a:gd name="T62" fmla="*/ 168 w 176"/>
                <a:gd name="T63" fmla="*/ 16 h 176"/>
                <a:gd name="T64" fmla="*/ 148 w 176"/>
                <a:gd name="T65" fmla="*/ 36 h 176"/>
                <a:gd name="T66" fmla="*/ 72 w 176"/>
                <a:gd name="T67" fmla="*/ 40 h 176"/>
                <a:gd name="T68" fmla="*/ 148 w 176"/>
                <a:gd name="T69" fmla="*/ 44 h 176"/>
                <a:gd name="T70" fmla="*/ 148 w 176"/>
                <a:gd name="T71" fmla="*/ 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76">
                  <a:moveTo>
                    <a:pt x="148" y="132"/>
                  </a:moveTo>
                  <a:cubicBezTo>
                    <a:pt x="76" y="132"/>
                    <a:pt x="76" y="132"/>
                    <a:pt x="76" y="132"/>
                  </a:cubicBezTo>
                  <a:cubicBezTo>
                    <a:pt x="74" y="132"/>
                    <a:pt x="72" y="134"/>
                    <a:pt x="72" y="136"/>
                  </a:cubicBezTo>
                  <a:cubicBezTo>
                    <a:pt x="72" y="138"/>
                    <a:pt x="74" y="140"/>
                    <a:pt x="76" y="140"/>
                  </a:cubicBezTo>
                  <a:cubicBezTo>
                    <a:pt x="148" y="140"/>
                    <a:pt x="148" y="140"/>
                    <a:pt x="148" y="140"/>
                  </a:cubicBezTo>
                  <a:cubicBezTo>
                    <a:pt x="150" y="140"/>
                    <a:pt x="152" y="138"/>
                    <a:pt x="152" y="136"/>
                  </a:cubicBezTo>
                  <a:cubicBezTo>
                    <a:pt x="152" y="134"/>
                    <a:pt x="150" y="132"/>
                    <a:pt x="148" y="132"/>
                  </a:cubicBezTo>
                  <a:moveTo>
                    <a:pt x="40" y="24"/>
                  </a:moveTo>
                  <a:cubicBezTo>
                    <a:pt x="36" y="36"/>
                    <a:pt x="36" y="36"/>
                    <a:pt x="36" y="36"/>
                  </a:cubicBezTo>
                  <a:cubicBezTo>
                    <a:pt x="24" y="36"/>
                    <a:pt x="24" y="36"/>
                    <a:pt x="24" y="36"/>
                  </a:cubicBezTo>
                  <a:cubicBezTo>
                    <a:pt x="33" y="43"/>
                    <a:pt x="33" y="43"/>
                    <a:pt x="33" y="43"/>
                  </a:cubicBezTo>
                  <a:cubicBezTo>
                    <a:pt x="29" y="56"/>
                    <a:pt x="29" y="56"/>
                    <a:pt x="29" y="56"/>
                  </a:cubicBezTo>
                  <a:cubicBezTo>
                    <a:pt x="40" y="48"/>
                    <a:pt x="40" y="48"/>
                    <a:pt x="40" y="48"/>
                  </a:cubicBezTo>
                  <a:cubicBezTo>
                    <a:pt x="51" y="56"/>
                    <a:pt x="51" y="56"/>
                    <a:pt x="51" y="56"/>
                  </a:cubicBezTo>
                  <a:cubicBezTo>
                    <a:pt x="47" y="43"/>
                    <a:pt x="47" y="43"/>
                    <a:pt x="47" y="43"/>
                  </a:cubicBezTo>
                  <a:cubicBezTo>
                    <a:pt x="56" y="36"/>
                    <a:pt x="56" y="36"/>
                    <a:pt x="56" y="36"/>
                  </a:cubicBezTo>
                  <a:cubicBezTo>
                    <a:pt x="44" y="36"/>
                    <a:pt x="44" y="36"/>
                    <a:pt x="44" y="36"/>
                  </a:cubicBezTo>
                  <a:lnTo>
                    <a:pt x="40" y="24"/>
                  </a:lnTo>
                  <a:close/>
                  <a:moveTo>
                    <a:pt x="40" y="72"/>
                  </a:moveTo>
                  <a:cubicBezTo>
                    <a:pt x="36" y="84"/>
                    <a:pt x="36" y="84"/>
                    <a:pt x="36" y="84"/>
                  </a:cubicBezTo>
                  <a:cubicBezTo>
                    <a:pt x="24" y="84"/>
                    <a:pt x="24" y="84"/>
                    <a:pt x="24" y="84"/>
                  </a:cubicBezTo>
                  <a:cubicBezTo>
                    <a:pt x="33" y="91"/>
                    <a:pt x="33" y="91"/>
                    <a:pt x="33" y="91"/>
                  </a:cubicBezTo>
                  <a:cubicBezTo>
                    <a:pt x="29" y="104"/>
                    <a:pt x="29" y="104"/>
                    <a:pt x="29" y="104"/>
                  </a:cubicBezTo>
                  <a:cubicBezTo>
                    <a:pt x="40" y="96"/>
                    <a:pt x="40" y="96"/>
                    <a:pt x="40" y="96"/>
                  </a:cubicBezTo>
                  <a:cubicBezTo>
                    <a:pt x="51" y="104"/>
                    <a:pt x="51" y="104"/>
                    <a:pt x="51" y="104"/>
                  </a:cubicBezTo>
                  <a:cubicBezTo>
                    <a:pt x="47" y="91"/>
                    <a:pt x="47" y="91"/>
                    <a:pt x="47" y="91"/>
                  </a:cubicBezTo>
                  <a:cubicBezTo>
                    <a:pt x="56" y="84"/>
                    <a:pt x="56" y="84"/>
                    <a:pt x="56" y="84"/>
                  </a:cubicBezTo>
                  <a:cubicBezTo>
                    <a:pt x="44" y="84"/>
                    <a:pt x="44" y="84"/>
                    <a:pt x="44" y="84"/>
                  </a:cubicBezTo>
                  <a:lnTo>
                    <a:pt x="40" y="72"/>
                  </a:lnTo>
                  <a:close/>
                  <a:moveTo>
                    <a:pt x="44" y="132"/>
                  </a:moveTo>
                  <a:cubicBezTo>
                    <a:pt x="40" y="120"/>
                    <a:pt x="40" y="120"/>
                    <a:pt x="40" y="120"/>
                  </a:cubicBezTo>
                  <a:cubicBezTo>
                    <a:pt x="36" y="132"/>
                    <a:pt x="36" y="132"/>
                    <a:pt x="36" y="132"/>
                  </a:cubicBezTo>
                  <a:cubicBezTo>
                    <a:pt x="24" y="132"/>
                    <a:pt x="24" y="132"/>
                    <a:pt x="24" y="132"/>
                  </a:cubicBezTo>
                  <a:cubicBezTo>
                    <a:pt x="33" y="139"/>
                    <a:pt x="33" y="139"/>
                    <a:pt x="33" y="139"/>
                  </a:cubicBezTo>
                  <a:cubicBezTo>
                    <a:pt x="29" y="152"/>
                    <a:pt x="29" y="152"/>
                    <a:pt x="29" y="152"/>
                  </a:cubicBezTo>
                  <a:cubicBezTo>
                    <a:pt x="40" y="144"/>
                    <a:pt x="40" y="144"/>
                    <a:pt x="40" y="144"/>
                  </a:cubicBezTo>
                  <a:cubicBezTo>
                    <a:pt x="51" y="152"/>
                    <a:pt x="51" y="152"/>
                    <a:pt x="51" y="152"/>
                  </a:cubicBezTo>
                  <a:cubicBezTo>
                    <a:pt x="47" y="139"/>
                    <a:pt x="47" y="139"/>
                    <a:pt x="47" y="139"/>
                  </a:cubicBezTo>
                  <a:cubicBezTo>
                    <a:pt x="56" y="132"/>
                    <a:pt x="56" y="132"/>
                    <a:pt x="56" y="132"/>
                  </a:cubicBezTo>
                  <a:lnTo>
                    <a:pt x="44" y="132"/>
                  </a:lnTo>
                  <a:close/>
                  <a:moveTo>
                    <a:pt x="148" y="84"/>
                  </a:moveTo>
                  <a:cubicBezTo>
                    <a:pt x="76" y="84"/>
                    <a:pt x="76" y="84"/>
                    <a:pt x="76" y="84"/>
                  </a:cubicBezTo>
                  <a:cubicBezTo>
                    <a:pt x="74" y="84"/>
                    <a:pt x="72" y="86"/>
                    <a:pt x="72" y="88"/>
                  </a:cubicBezTo>
                  <a:cubicBezTo>
                    <a:pt x="72" y="90"/>
                    <a:pt x="74" y="92"/>
                    <a:pt x="76" y="92"/>
                  </a:cubicBezTo>
                  <a:cubicBezTo>
                    <a:pt x="148" y="92"/>
                    <a:pt x="148" y="92"/>
                    <a:pt x="148" y="92"/>
                  </a:cubicBezTo>
                  <a:cubicBezTo>
                    <a:pt x="150" y="92"/>
                    <a:pt x="152" y="90"/>
                    <a:pt x="152" y="88"/>
                  </a:cubicBezTo>
                  <a:cubicBezTo>
                    <a:pt x="152" y="86"/>
                    <a:pt x="150" y="84"/>
                    <a:pt x="148" y="84"/>
                  </a:cubicBezTo>
                  <a:moveTo>
                    <a:pt x="160" y="0"/>
                  </a:moveTo>
                  <a:cubicBezTo>
                    <a:pt x="16" y="0"/>
                    <a:pt x="16" y="0"/>
                    <a:pt x="16" y="0"/>
                  </a:cubicBezTo>
                  <a:cubicBezTo>
                    <a:pt x="7" y="0"/>
                    <a:pt x="0" y="7"/>
                    <a:pt x="0" y="16"/>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16"/>
                    <a:pt x="176" y="16"/>
                    <a:pt x="176" y="16"/>
                  </a:cubicBezTo>
                  <a:cubicBezTo>
                    <a:pt x="176" y="7"/>
                    <a:pt x="169" y="0"/>
                    <a:pt x="160" y="0"/>
                  </a:cubicBezTo>
                  <a:moveTo>
                    <a:pt x="168" y="160"/>
                  </a:moveTo>
                  <a:cubicBezTo>
                    <a:pt x="168" y="164"/>
                    <a:pt x="164" y="168"/>
                    <a:pt x="160" y="168"/>
                  </a:cubicBezTo>
                  <a:cubicBezTo>
                    <a:pt x="16" y="168"/>
                    <a:pt x="16" y="168"/>
                    <a:pt x="16" y="168"/>
                  </a:cubicBezTo>
                  <a:cubicBezTo>
                    <a:pt x="12" y="168"/>
                    <a:pt x="8" y="164"/>
                    <a:pt x="8" y="160"/>
                  </a:cubicBezTo>
                  <a:cubicBezTo>
                    <a:pt x="8" y="16"/>
                    <a:pt x="8" y="16"/>
                    <a:pt x="8" y="16"/>
                  </a:cubicBezTo>
                  <a:cubicBezTo>
                    <a:pt x="8" y="12"/>
                    <a:pt x="12" y="8"/>
                    <a:pt x="16" y="8"/>
                  </a:cubicBezTo>
                  <a:cubicBezTo>
                    <a:pt x="160" y="8"/>
                    <a:pt x="160" y="8"/>
                    <a:pt x="160" y="8"/>
                  </a:cubicBezTo>
                  <a:cubicBezTo>
                    <a:pt x="164" y="8"/>
                    <a:pt x="168" y="12"/>
                    <a:pt x="168" y="16"/>
                  </a:cubicBezTo>
                  <a:lnTo>
                    <a:pt x="168" y="160"/>
                  </a:lnTo>
                  <a:close/>
                  <a:moveTo>
                    <a:pt x="148" y="36"/>
                  </a:moveTo>
                  <a:cubicBezTo>
                    <a:pt x="76" y="36"/>
                    <a:pt x="76" y="36"/>
                    <a:pt x="76" y="36"/>
                  </a:cubicBezTo>
                  <a:cubicBezTo>
                    <a:pt x="74" y="36"/>
                    <a:pt x="72" y="38"/>
                    <a:pt x="72" y="40"/>
                  </a:cubicBezTo>
                  <a:cubicBezTo>
                    <a:pt x="72" y="42"/>
                    <a:pt x="74" y="44"/>
                    <a:pt x="76" y="44"/>
                  </a:cubicBezTo>
                  <a:cubicBezTo>
                    <a:pt x="148" y="44"/>
                    <a:pt x="148" y="44"/>
                    <a:pt x="148" y="44"/>
                  </a:cubicBezTo>
                  <a:cubicBezTo>
                    <a:pt x="150" y="44"/>
                    <a:pt x="152" y="42"/>
                    <a:pt x="152" y="40"/>
                  </a:cubicBezTo>
                  <a:cubicBezTo>
                    <a:pt x="152" y="38"/>
                    <a:pt x="150" y="36"/>
                    <a:pt x="148" y="3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spTree>
    <p:extLst>
      <p:ext uri="{BB962C8B-B14F-4D97-AF65-F5344CB8AC3E}">
        <p14:creationId xmlns:p14="http://schemas.microsoft.com/office/powerpoint/2010/main" val="20152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571411"/>
            <a:ext cx="9791700" cy="1338828"/>
          </a:xfrm>
        </p:spPr>
        <p:txBody>
          <a:bodyPr/>
          <a:lstStyle/>
          <a:p>
            <a:r>
              <a:rPr lang="hr-HR" dirty="0">
                <a:latin typeface="Segoe UI" panose="020B0502040204020203" pitchFamily="34" charset="0"/>
                <a:cs typeface="Segoe UI" panose="020B0502040204020203" pitchFamily="34" charset="0"/>
              </a:rPr>
              <a:t>kontejnerska virtualizacija</a:t>
            </a:r>
            <a:r>
              <a:rPr lang="en-US" dirty="0">
                <a:latin typeface="Segoe UI" panose="020B0502040204020203" pitchFamily="34" charset="0"/>
                <a:cs typeface="Segoe UI" panose="020B0502040204020203" pitchFamily="34" charset="0"/>
              </a:rPr>
              <a:t/>
            </a:r>
            <a:br>
              <a:rPr lang="en-US" dirty="0">
                <a:latin typeface="Segoe UI" panose="020B0502040204020203" pitchFamily="34" charset="0"/>
                <a:cs typeface="Segoe UI" panose="020B0502040204020203" pitchFamily="34" charset="0"/>
              </a:rPr>
            </a:br>
            <a:r>
              <a:rPr lang="hr-HR" dirty="0" err="1">
                <a:solidFill>
                  <a:schemeClr val="accent1"/>
                </a:solidFill>
                <a:latin typeface="Segoe UI" panose="020B0502040204020203" pitchFamily="34" charset="0"/>
                <a:cs typeface="Segoe UI" panose="020B0502040204020203" pitchFamily="34" charset="0"/>
              </a:rPr>
              <a:t>OpenShift</a:t>
            </a:r>
            <a:endParaRPr lang="uk-UA" dirty="0">
              <a:solidFill>
                <a:schemeClr val="accent1"/>
              </a:solidFill>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4294967295"/>
          </p:nvPr>
        </p:nvSpPr>
        <p:spPr>
          <a:xfrm>
            <a:off x="2152650" y="6515100"/>
            <a:ext cx="1733550" cy="523220"/>
          </a:xfrm>
          <a:prstGeom prst="rect">
            <a:avLst/>
          </a:prstGeom>
        </p:spPr>
        <p:txBody>
          <a:bodyPr/>
          <a:lstStyle/>
          <a:p>
            <a:pPr algn="l"/>
            <a:endParaRPr lang="en-US" dirty="0" smtClean="0"/>
          </a:p>
          <a:p>
            <a:fld id="{37D409AB-2201-4E18-8A34-C31753AD9B06}" type="slidenum">
              <a:rPr smtClean="0"/>
              <a:pPr/>
              <a:t>21</a:t>
            </a:fld>
            <a:r>
              <a:rPr lang="hr-HR" dirty="0" smtClean="0"/>
              <a:t>/22</a:t>
            </a:r>
            <a:endParaRP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907699"/>
            <a:ext cx="13182600" cy="7415213"/>
          </a:xfrm>
          <a:prstGeom prst="rect">
            <a:avLst/>
          </a:prstGeom>
        </p:spPr>
      </p:pic>
    </p:spTree>
    <p:extLst>
      <p:ext uri="{BB962C8B-B14F-4D97-AF65-F5344CB8AC3E}">
        <p14:creationId xmlns:p14="http://schemas.microsoft.com/office/powerpoint/2010/main" val="386648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571411"/>
            <a:ext cx="9791700" cy="1338828"/>
          </a:xfrm>
        </p:spPr>
        <p:txBody>
          <a:bodyPr/>
          <a:lstStyle/>
          <a:p>
            <a:r>
              <a:rPr lang="hr-HR" dirty="0" err="1" smtClean="0">
                <a:latin typeface="Segoe UI" panose="020B0502040204020203" pitchFamily="34" charset="0"/>
                <a:cs typeface="Segoe UI" panose="020B0502040204020203" pitchFamily="34" charset="0"/>
              </a:rPr>
              <a:t>DevOps</a:t>
            </a:r>
            <a:r>
              <a:rPr lang="en-US" dirty="0">
                <a:latin typeface="Segoe UI" panose="020B0502040204020203" pitchFamily="34" charset="0"/>
                <a:cs typeface="Segoe UI" panose="020B0502040204020203" pitchFamily="34" charset="0"/>
              </a:rPr>
              <a:t/>
            </a:r>
            <a:br>
              <a:rPr lang="en-US" dirty="0">
                <a:latin typeface="Segoe UI" panose="020B0502040204020203" pitchFamily="34" charset="0"/>
                <a:cs typeface="Segoe UI" panose="020B0502040204020203" pitchFamily="34" charset="0"/>
              </a:rPr>
            </a:br>
            <a:r>
              <a:rPr lang="hr-HR" dirty="0" err="1">
                <a:solidFill>
                  <a:schemeClr val="accent1"/>
                </a:solidFill>
                <a:latin typeface="Segoe UI" panose="020B0502040204020203" pitchFamily="34" charset="0"/>
                <a:cs typeface="Segoe UI" panose="020B0502040204020203" pitchFamily="34" charset="0"/>
              </a:rPr>
              <a:t>open</a:t>
            </a:r>
            <a:r>
              <a:rPr lang="hr-HR" dirty="0">
                <a:solidFill>
                  <a:schemeClr val="accent1"/>
                </a:solidFill>
                <a:latin typeface="Segoe UI" panose="020B0502040204020203" pitchFamily="34" charset="0"/>
                <a:cs typeface="Segoe UI" panose="020B0502040204020203" pitchFamily="34" charset="0"/>
              </a:rPr>
              <a:t> </a:t>
            </a:r>
            <a:r>
              <a:rPr lang="hr-HR" dirty="0" err="1">
                <a:solidFill>
                  <a:schemeClr val="accent1"/>
                </a:solidFill>
                <a:latin typeface="Segoe UI" panose="020B0502040204020203" pitchFamily="34" charset="0"/>
                <a:cs typeface="Segoe UI" panose="020B0502040204020203" pitchFamily="34" charset="0"/>
              </a:rPr>
              <a:t>source</a:t>
            </a:r>
            <a:endParaRPr lang="uk-UA" dirty="0">
              <a:solidFill>
                <a:schemeClr val="accent1"/>
              </a:solidFill>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1" y="1943100"/>
            <a:ext cx="13106400" cy="6919215"/>
          </a:xfrm>
          <a:prstGeom prst="rect">
            <a:avLst/>
          </a:prstGeom>
        </p:spPr>
      </p:pic>
    </p:spTree>
    <p:extLst>
      <p:ext uri="{BB962C8B-B14F-4D97-AF65-F5344CB8AC3E}">
        <p14:creationId xmlns:p14="http://schemas.microsoft.com/office/powerpoint/2010/main" val="284880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81700" y="4589502"/>
            <a:ext cx="6324600" cy="1107996"/>
          </a:xfrm>
          <a:prstGeom prst="rect">
            <a:avLst/>
          </a:prstGeom>
          <a:noFill/>
        </p:spPr>
        <p:txBody>
          <a:bodyPr wrap="square" rtlCol="0">
            <a:spAutoFit/>
          </a:bodyPr>
          <a:lstStyle/>
          <a:p>
            <a:pPr algn="ctr"/>
            <a:r>
              <a:rPr lang="hr-HR" sz="6600" b="1" dirty="0" smtClean="0">
                <a:solidFill>
                  <a:schemeClr val="accent1"/>
                </a:solidFill>
                <a:ea typeface="Lato Semibold" panose="020F0502020204030203" pitchFamily="34" charset="0"/>
                <a:cs typeface="Lato Semibold" panose="020F0502020204030203" pitchFamily="34" charset="0"/>
              </a:rPr>
              <a:t>Hvala na pažnji</a:t>
            </a:r>
            <a:endParaRPr lang="ru-RU" sz="6600" b="1" dirty="0">
              <a:solidFill>
                <a:schemeClr val="accent1"/>
              </a:solidFill>
              <a:ea typeface="Lato Semibold" panose="020F0502020204030203" pitchFamily="34" charset="0"/>
              <a:cs typeface="Lato Semibold" panose="020F0502020204030203" pitchFamily="34" charset="0"/>
            </a:endParaRPr>
          </a:p>
        </p:txBody>
      </p:sp>
      <p:grpSp>
        <p:nvGrpSpPr>
          <p:cNvPr id="4" name="Group 3"/>
          <p:cNvGrpSpPr/>
          <p:nvPr/>
        </p:nvGrpSpPr>
        <p:grpSpPr>
          <a:xfrm>
            <a:off x="5638800" y="4466230"/>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0800000">
            <a:off x="11795125" y="5143500"/>
            <a:ext cx="685800" cy="685800"/>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00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571411"/>
            <a:ext cx="6210300" cy="1338828"/>
          </a:xfrm>
        </p:spPr>
        <p:txBody>
          <a:bodyPr/>
          <a:lstStyle/>
          <a:p>
            <a:r>
              <a:rPr lang="hr-HR" dirty="0">
                <a:latin typeface="Segoe UI" panose="020B0502040204020203" pitchFamily="34" charset="0"/>
                <a:cs typeface="Segoe UI" panose="020B0502040204020203" pitchFamily="34" charset="0"/>
              </a:rPr>
              <a:t>APIS IT</a:t>
            </a:r>
            <a:r>
              <a:rPr lang="hr-HR" dirty="0">
                <a:solidFill>
                  <a:schemeClr val="accent1"/>
                </a:solidFill>
                <a:latin typeface="Segoe UI" panose="020B0502040204020203" pitchFamily="34" charset="0"/>
                <a:cs typeface="Segoe UI" panose="020B0502040204020203" pitchFamily="34" charset="0"/>
              </a:rPr>
              <a:t/>
            </a:r>
            <a:br>
              <a:rPr lang="hr-HR" dirty="0">
                <a:solidFill>
                  <a:schemeClr val="accent1"/>
                </a:solidFill>
                <a:latin typeface="Segoe UI" panose="020B0502040204020203" pitchFamily="34" charset="0"/>
                <a:cs typeface="Segoe UI" panose="020B0502040204020203" pitchFamily="34" charset="0"/>
              </a:rPr>
            </a:br>
            <a:r>
              <a:rPr lang="hr-HR" dirty="0">
                <a:solidFill>
                  <a:schemeClr val="accent1"/>
                </a:solidFill>
                <a:latin typeface="Segoe UI" panose="020B0502040204020203" pitchFamily="34" charset="0"/>
                <a:cs typeface="Segoe UI" panose="020B0502040204020203" pitchFamily="34" charset="0"/>
              </a:rPr>
              <a:t>vlasnička struktura</a:t>
            </a:r>
            <a:endParaRPr lang="uk-UA" dirty="0">
              <a:latin typeface="Segoe UI" panose="020B0502040204020203" pitchFamily="34" charset="0"/>
              <a:cs typeface="Segoe UI" panose="020B0502040204020203" pitchFamily="34" charset="0"/>
            </a:endParaRPr>
          </a:p>
        </p:txBody>
      </p:sp>
      <p:grpSp>
        <p:nvGrpSpPr>
          <p:cNvPr id="7" name="Group 6"/>
          <p:cNvGrpSpPr/>
          <p:nvPr/>
        </p:nvGrpSpPr>
        <p:grpSpPr>
          <a:xfrm>
            <a:off x="5331977" y="2857500"/>
            <a:ext cx="2984500" cy="4303931"/>
            <a:chOff x="13591022" y="2863247"/>
            <a:chExt cx="2984500" cy="4303931"/>
          </a:xfrm>
        </p:grpSpPr>
        <p:sp>
          <p:nvSpPr>
            <p:cNvPr id="56" name="Овал 27"/>
            <p:cNvSpPr/>
            <p:nvPr/>
          </p:nvSpPr>
          <p:spPr>
            <a:xfrm>
              <a:off x="13711672" y="2863247"/>
              <a:ext cx="2743200" cy="2743200"/>
            </a:xfrm>
            <a:prstGeom prst="ellipse">
              <a:avLst/>
            </a:prstGeom>
            <a:solidFill>
              <a:schemeClr val="bg1">
                <a:lumMod val="9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Арка 30"/>
            <p:cNvSpPr/>
            <p:nvPr/>
          </p:nvSpPr>
          <p:spPr>
            <a:xfrm>
              <a:off x="13711672" y="2863247"/>
              <a:ext cx="2743200" cy="2743200"/>
            </a:xfrm>
            <a:prstGeom prst="blockArc">
              <a:avLst>
                <a:gd name="adj1" fmla="val 16183538"/>
                <a:gd name="adj2" fmla="val 5395623"/>
                <a:gd name="adj3" fmla="val 16648"/>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8" name="Овал 27"/>
            <p:cNvSpPr/>
            <p:nvPr/>
          </p:nvSpPr>
          <p:spPr>
            <a:xfrm>
              <a:off x="14168872" y="3320447"/>
              <a:ext cx="1828800" cy="1828800"/>
            </a:xfrm>
            <a:prstGeom prst="ellipse">
              <a:avLst/>
            </a:prstGeom>
            <a:solidFill>
              <a:schemeClr val="bg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p:cNvSpPr txBox="1"/>
            <p:nvPr/>
          </p:nvSpPr>
          <p:spPr>
            <a:xfrm>
              <a:off x="14240242" y="3771900"/>
              <a:ext cx="1686061" cy="923330"/>
            </a:xfrm>
            <a:prstGeom prst="rect">
              <a:avLst/>
            </a:prstGeom>
            <a:noFill/>
          </p:spPr>
          <p:txBody>
            <a:bodyPr wrap="square" rtlCol="0">
              <a:spAutoFit/>
            </a:bodyPr>
            <a:lstStyle/>
            <a:p>
              <a:pPr algn="ctr"/>
              <a:r>
                <a:rPr lang="en-US" sz="5400" b="1" dirty="0" smtClean="0">
                  <a:solidFill>
                    <a:schemeClr val="accent1"/>
                  </a:solidFill>
                  <a:latin typeface="Segoe UI" panose="020B0502040204020203" pitchFamily="34" charset="0"/>
                  <a:cs typeface="Segoe UI" panose="020B0502040204020203" pitchFamily="34" charset="0"/>
                </a:rPr>
                <a:t>5</a:t>
              </a:r>
              <a:r>
                <a:rPr lang="hr-HR" sz="5400" b="1" dirty="0" smtClean="0">
                  <a:solidFill>
                    <a:schemeClr val="accent1"/>
                  </a:solidFill>
                  <a:latin typeface="Segoe UI" panose="020B0502040204020203" pitchFamily="34" charset="0"/>
                  <a:cs typeface="Segoe UI" panose="020B0502040204020203" pitchFamily="34" charset="0"/>
                </a:rPr>
                <a:t>1</a:t>
              </a:r>
              <a:r>
                <a:rPr lang="en-US" sz="4000" b="1" dirty="0" smtClean="0">
                  <a:solidFill>
                    <a:schemeClr val="accent1"/>
                  </a:solidFill>
                  <a:latin typeface="Segoe UI" panose="020B0502040204020203" pitchFamily="34" charset="0"/>
                  <a:cs typeface="Segoe UI" panose="020B0502040204020203" pitchFamily="34" charset="0"/>
                </a:rPr>
                <a:t>%</a:t>
              </a:r>
              <a:endParaRPr lang="uk-UA" sz="4000" b="1" dirty="0">
                <a:solidFill>
                  <a:schemeClr val="accent1"/>
                </a:solidFill>
                <a:latin typeface="Segoe UI" panose="020B0502040204020203" pitchFamily="34" charset="0"/>
                <a:cs typeface="Segoe UI" panose="020B0502040204020203" pitchFamily="34" charset="0"/>
              </a:endParaRPr>
            </a:p>
          </p:txBody>
        </p:sp>
        <p:sp>
          <p:nvSpPr>
            <p:cNvPr id="55" name="TextBox 54"/>
            <p:cNvSpPr txBox="1"/>
            <p:nvPr/>
          </p:nvSpPr>
          <p:spPr>
            <a:xfrm>
              <a:off x="13591022" y="5966849"/>
              <a:ext cx="2984500" cy="1200329"/>
            </a:xfrm>
            <a:prstGeom prst="rect">
              <a:avLst/>
            </a:prstGeom>
            <a:noFill/>
          </p:spPr>
          <p:txBody>
            <a:bodyPr wrap="square" rtlCol="0">
              <a:spAutoFit/>
            </a:bodyPr>
            <a:lstStyle/>
            <a:p>
              <a:pPr algn="ctr"/>
              <a:r>
                <a:rPr lang="hr-HR" sz="3600" dirty="0" smtClean="0">
                  <a:latin typeface="Segoe UI" panose="020B0502040204020203" pitchFamily="34" charset="0"/>
                  <a:cs typeface="Segoe UI" panose="020B0502040204020203" pitchFamily="34" charset="0"/>
                </a:rPr>
                <a:t>Republika Hrvatska</a:t>
              </a:r>
              <a:endParaRPr lang="uk-UA" sz="3600" dirty="0">
                <a:latin typeface="Segoe UI" panose="020B0502040204020203" pitchFamily="34" charset="0"/>
                <a:cs typeface="Segoe UI" panose="020B0502040204020203" pitchFamily="34" charset="0"/>
              </a:endParaRPr>
            </a:p>
          </p:txBody>
        </p:sp>
      </p:grpSp>
      <p:grpSp>
        <p:nvGrpSpPr>
          <p:cNvPr id="36" name="Group 35"/>
          <p:cNvGrpSpPr/>
          <p:nvPr/>
        </p:nvGrpSpPr>
        <p:grpSpPr>
          <a:xfrm>
            <a:off x="9827777" y="2856218"/>
            <a:ext cx="2984500" cy="4305213"/>
            <a:chOff x="13591022" y="2861965"/>
            <a:chExt cx="2984500" cy="4305213"/>
          </a:xfrm>
        </p:grpSpPr>
        <p:sp>
          <p:nvSpPr>
            <p:cNvPr id="37" name="Овал 27"/>
            <p:cNvSpPr/>
            <p:nvPr/>
          </p:nvSpPr>
          <p:spPr>
            <a:xfrm>
              <a:off x="13711672" y="2863247"/>
              <a:ext cx="2743200" cy="2743200"/>
            </a:xfrm>
            <a:prstGeom prst="ellipse">
              <a:avLst/>
            </a:prstGeom>
            <a:solidFill>
              <a:schemeClr val="bg1">
                <a:lumMod val="9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Арка 30"/>
            <p:cNvSpPr/>
            <p:nvPr/>
          </p:nvSpPr>
          <p:spPr>
            <a:xfrm flipH="1">
              <a:off x="13711672" y="2861965"/>
              <a:ext cx="2601477" cy="2743200"/>
            </a:xfrm>
            <a:prstGeom prst="blockArc">
              <a:avLst>
                <a:gd name="adj1" fmla="val 16183538"/>
                <a:gd name="adj2" fmla="val 5395623"/>
                <a:gd name="adj3" fmla="val 16648"/>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4" name="Овал 27"/>
            <p:cNvSpPr/>
            <p:nvPr/>
          </p:nvSpPr>
          <p:spPr>
            <a:xfrm>
              <a:off x="14168872" y="3320447"/>
              <a:ext cx="1828800" cy="1828800"/>
            </a:xfrm>
            <a:prstGeom prst="ellipse">
              <a:avLst/>
            </a:prstGeom>
            <a:solidFill>
              <a:schemeClr val="bg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TextBox 44"/>
            <p:cNvSpPr txBox="1"/>
            <p:nvPr/>
          </p:nvSpPr>
          <p:spPr>
            <a:xfrm>
              <a:off x="14240242" y="3771900"/>
              <a:ext cx="1686061" cy="923330"/>
            </a:xfrm>
            <a:prstGeom prst="rect">
              <a:avLst/>
            </a:prstGeom>
            <a:noFill/>
          </p:spPr>
          <p:txBody>
            <a:bodyPr wrap="square" rtlCol="0">
              <a:spAutoFit/>
            </a:bodyPr>
            <a:lstStyle/>
            <a:p>
              <a:pPr algn="ctr"/>
              <a:r>
                <a:rPr lang="hr-HR" sz="5400" b="1" dirty="0" smtClean="0">
                  <a:solidFill>
                    <a:schemeClr val="accent1"/>
                  </a:solidFill>
                  <a:latin typeface="Segoe UI" panose="020B0502040204020203" pitchFamily="34" charset="0"/>
                  <a:cs typeface="Segoe UI" panose="020B0502040204020203" pitchFamily="34" charset="0"/>
                </a:rPr>
                <a:t>49</a:t>
              </a:r>
              <a:r>
                <a:rPr lang="en-US" sz="4000" b="1" dirty="0" smtClean="0">
                  <a:solidFill>
                    <a:schemeClr val="accent1"/>
                  </a:solidFill>
                  <a:latin typeface="Segoe UI" panose="020B0502040204020203" pitchFamily="34" charset="0"/>
                  <a:cs typeface="Segoe UI" panose="020B0502040204020203" pitchFamily="34" charset="0"/>
                </a:rPr>
                <a:t>%</a:t>
              </a:r>
              <a:endParaRPr lang="uk-UA" sz="4000" b="1" dirty="0">
                <a:solidFill>
                  <a:schemeClr val="accent1"/>
                </a:solidFill>
                <a:latin typeface="Segoe UI" panose="020B0502040204020203" pitchFamily="34" charset="0"/>
                <a:cs typeface="Segoe UI" panose="020B0502040204020203" pitchFamily="34" charset="0"/>
              </a:endParaRPr>
            </a:p>
          </p:txBody>
        </p:sp>
        <p:sp>
          <p:nvSpPr>
            <p:cNvPr id="46" name="TextBox 45"/>
            <p:cNvSpPr txBox="1"/>
            <p:nvPr/>
          </p:nvSpPr>
          <p:spPr>
            <a:xfrm>
              <a:off x="13591022" y="5966849"/>
              <a:ext cx="2984500" cy="1200329"/>
            </a:xfrm>
            <a:prstGeom prst="rect">
              <a:avLst/>
            </a:prstGeom>
            <a:noFill/>
          </p:spPr>
          <p:txBody>
            <a:bodyPr wrap="square" rtlCol="0">
              <a:spAutoFit/>
            </a:bodyPr>
            <a:lstStyle/>
            <a:p>
              <a:pPr algn="ctr"/>
              <a:r>
                <a:rPr lang="hr-HR" sz="3600" dirty="0" smtClean="0">
                  <a:latin typeface="Segoe UI" panose="020B0502040204020203" pitchFamily="34" charset="0"/>
                  <a:cs typeface="Segoe UI" panose="020B0502040204020203" pitchFamily="34" charset="0"/>
                </a:rPr>
                <a:t>Grad </a:t>
              </a:r>
            </a:p>
            <a:p>
              <a:pPr algn="ctr"/>
              <a:r>
                <a:rPr lang="hr-HR" sz="3600" dirty="0" smtClean="0">
                  <a:latin typeface="Segoe UI" panose="020B0502040204020203" pitchFamily="34" charset="0"/>
                  <a:cs typeface="Segoe UI" panose="020B0502040204020203" pitchFamily="34" charset="0"/>
                </a:rPr>
                <a:t>Zagreb</a:t>
              </a:r>
              <a:endParaRPr lang="uk-UA" sz="3600" dirty="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90642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latin typeface="Segoe UI" panose="020B0502040204020203" pitchFamily="34" charset="0"/>
                <a:cs typeface="Segoe UI" panose="020B0502040204020203" pitchFamily="34" charset="0"/>
              </a:rPr>
              <a:t>APIS IT</a:t>
            </a:r>
            <a:r>
              <a:rPr lang="hr-HR" dirty="0">
                <a:solidFill>
                  <a:schemeClr val="accent1"/>
                </a:solidFill>
                <a:latin typeface="Segoe UI" panose="020B0502040204020203" pitchFamily="34" charset="0"/>
                <a:cs typeface="Segoe UI" panose="020B0502040204020203" pitchFamily="34" charset="0"/>
              </a:rPr>
              <a:t/>
            </a:r>
            <a:br>
              <a:rPr lang="hr-HR" dirty="0">
                <a:solidFill>
                  <a:schemeClr val="accent1"/>
                </a:solidFill>
                <a:latin typeface="Segoe UI" panose="020B0502040204020203" pitchFamily="34" charset="0"/>
                <a:cs typeface="Segoe UI" panose="020B0502040204020203" pitchFamily="34" charset="0"/>
              </a:rPr>
            </a:br>
            <a:r>
              <a:rPr lang="hr-HR" dirty="0">
                <a:solidFill>
                  <a:schemeClr val="accent1"/>
                </a:solidFill>
                <a:latin typeface="Segoe UI" panose="020B0502040204020203" pitchFamily="34" charset="0"/>
                <a:cs typeface="Segoe UI" panose="020B0502040204020203" pitchFamily="34" charset="0"/>
              </a:rPr>
              <a:t>načela</a:t>
            </a:r>
            <a:endParaRPr lang="uk-UA" dirty="0">
              <a:solidFill>
                <a:schemeClr val="accent1"/>
              </a:solidFill>
              <a:latin typeface="Segoe UI" panose="020B0502040204020203" pitchFamily="34" charset="0"/>
              <a:cs typeface="Segoe UI" panose="020B0502040204020203" pitchFamily="34" charset="0"/>
            </a:endParaRPr>
          </a:p>
        </p:txBody>
      </p:sp>
      <p:grpSp>
        <p:nvGrpSpPr>
          <p:cNvPr id="7" name="Group 6"/>
          <p:cNvGrpSpPr/>
          <p:nvPr/>
        </p:nvGrpSpPr>
        <p:grpSpPr>
          <a:xfrm>
            <a:off x="2428650" y="2612814"/>
            <a:ext cx="13805102" cy="1833635"/>
            <a:chOff x="2428650" y="2612814"/>
            <a:chExt cx="13805102" cy="1833635"/>
          </a:xfrm>
        </p:grpSpPr>
        <p:grpSp>
          <p:nvGrpSpPr>
            <p:cNvPr id="4" name="Group 3"/>
            <p:cNvGrpSpPr/>
            <p:nvPr/>
          </p:nvGrpSpPr>
          <p:grpSpPr>
            <a:xfrm>
              <a:off x="3807191" y="2612814"/>
              <a:ext cx="12426561" cy="1833635"/>
              <a:chOff x="3807191" y="2612814"/>
              <a:chExt cx="12426561" cy="1833635"/>
            </a:xfrm>
          </p:grpSpPr>
          <p:sp>
            <p:nvSpPr>
              <p:cNvPr id="8" name="TextBox 7"/>
              <p:cNvSpPr txBox="1"/>
              <p:nvPr/>
            </p:nvSpPr>
            <p:spPr>
              <a:xfrm>
                <a:off x="3807191" y="2612814"/>
                <a:ext cx="7592937" cy="646331"/>
              </a:xfrm>
              <a:prstGeom prst="rect">
                <a:avLst/>
              </a:prstGeom>
              <a:noFill/>
            </p:spPr>
            <p:txBody>
              <a:bodyPr wrap="square" rtlCol="0">
                <a:spAutoFit/>
              </a:bodyPr>
              <a:lstStyle/>
              <a:p>
                <a:r>
                  <a:rPr lang="hr-HR" sz="3600" dirty="0" smtClean="0">
                    <a:solidFill>
                      <a:schemeClr val="tx2"/>
                    </a:solidFill>
                    <a:latin typeface="Segoe UI" panose="020B0502040204020203" pitchFamily="34" charset="0"/>
                    <a:cs typeface="Segoe UI" panose="020B0502040204020203" pitchFamily="34" charset="0"/>
                  </a:rPr>
                  <a:t>naša</a:t>
                </a:r>
                <a:r>
                  <a:rPr lang="en-US" sz="3600" dirty="0" smtClean="0">
                    <a:latin typeface="Segoe UI" panose="020B0502040204020203" pitchFamily="34" charset="0"/>
                    <a:cs typeface="Segoe UI" panose="020B0502040204020203" pitchFamily="34" charset="0"/>
                  </a:rPr>
                  <a:t> </a:t>
                </a:r>
                <a:r>
                  <a:rPr lang="hr-HR" sz="3600" dirty="0" smtClean="0">
                    <a:solidFill>
                      <a:schemeClr val="accent1"/>
                    </a:solidFill>
                    <a:latin typeface="Segoe UI" panose="020B0502040204020203" pitchFamily="34" charset="0"/>
                    <a:cs typeface="Segoe UI" panose="020B0502040204020203" pitchFamily="34" charset="0"/>
                  </a:rPr>
                  <a:t>misija</a:t>
                </a:r>
                <a:endParaRPr lang="uk-UA" sz="3600" dirty="0" smtClean="0">
                  <a:solidFill>
                    <a:schemeClr val="accent1"/>
                  </a:solidFill>
                  <a:latin typeface="Segoe UI" panose="020B0502040204020203" pitchFamily="34" charset="0"/>
                  <a:cs typeface="Segoe UI" panose="020B0502040204020203" pitchFamily="34" charset="0"/>
                </a:endParaRPr>
              </a:p>
            </p:txBody>
          </p:sp>
          <p:sp>
            <p:nvSpPr>
              <p:cNvPr id="9" name="TextBox 8"/>
              <p:cNvSpPr txBox="1"/>
              <p:nvPr/>
            </p:nvSpPr>
            <p:spPr>
              <a:xfrm>
                <a:off x="3807191" y="3246120"/>
                <a:ext cx="12426561" cy="1200329"/>
              </a:xfrm>
              <a:prstGeom prst="rect">
                <a:avLst/>
              </a:prstGeom>
              <a:noFill/>
            </p:spPr>
            <p:txBody>
              <a:bodyPr wrap="square" rtlCol="0">
                <a:spAutoFit/>
              </a:bodyPr>
              <a:lstStyle/>
              <a:p>
                <a:pPr algn="just"/>
                <a:r>
                  <a:rPr lang="en-US" sz="2400" dirty="0">
                    <a:latin typeface="Segoe UI" panose="020B0502040204020203" pitchFamily="34" charset="0"/>
                    <a:cs typeface="Segoe UI" panose="020B0502040204020203" pitchFamily="34" charset="0"/>
                  </a:rPr>
                  <a:t>Na </a:t>
                </a:r>
                <a:r>
                  <a:rPr lang="en-US" sz="2400" dirty="0" err="1">
                    <a:latin typeface="Segoe UI" panose="020B0502040204020203" pitchFamily="34" charset="0"/>
                    <a:cs typeface="Segoe UI" panose="020B0502040204020203" pitchFamily="34" charset="0"/>
                  </a:rPr>
                  <a:t>temelju</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više</a:t>
                </a:r>
                <a:r>
                  <a:rPr lang="en-US" sz="2400" dirty="0">
                    <a:latin typeface="Segoe UI" panose="020B0502040204020203" pitchFamily="34" charset="0"/>
                    <a:cs typeface="Segoe UI" panose="020B0502040204020203" pitchFamily="34" charset="0"/>
                  </a:rPr>
                  <a:t> od 50 </a:t>
                </a:r>
                <a:r>
                  <a:rPr lang="en-US" sz="2400" dirty="0" err="1">
                    <a:latin typeface="Segoe UI" panose="020B0502040204020203" pitchFamily="34" charset="0"/>
                    <a:cs typeface="Segoe UI" panose="020B0502040204020203" pitchFamily="34" charset="0"/>
                  </a:rPr>
                  <a:t>godina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iskustva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kao</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pouzdan</a:t>
                </a:r>
                <a:r>
                  <a:rPr lang="en-US" sz="2400" dirty="0">
                    <a:latin typeface="Segoe UI" panose="020B0502040204020203" pitchFamily="34" charset="0"/>
                    <a:cs typeface="Segoe UI" panose="020B0502040204020203" pitchFamily="34" charset="0"/>
                  </a:rPr>
                  <a:t> partner </a:t>
                </a:r>
                <a:r>
                  <a:rPr lang="en-US" sz="2400" dirty="0" err="1">
                    <a:latin typeface="Segoe UI" panose="020B0502040204020203" pitchFamily="34" charset="0"/>
                    <a:cs typeface="Segoe UI" panose="020B0502040204020203" pitchFamily="34" charset="0"/>
                  </a:rPr>
                  <a:t>javnoj</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upravi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pružamo</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savjetodavne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usluge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oblikujemo</a:t>
                </a:r>
                <a:r>
                  <a:rPr lang="en-US" sz="2400" dirty="0">
                    <a:latin typeface="Segoe UI" panose="020B0502040204020203" pitchFamily="34" charset="0"/>
                    <a:cs typeface="Segoe UI" panose="020B0502040204020203" pitchFamily="34" charset="0"/>
                  </a:rPr>
                  <a:t> IT </a:t>
                </a:r>
                <a:r>
                  <a:rPr lang="en-US" sz="2400" dirty="0" err="1">
                    <a:latin typeface="Segoe UI" panose="020B0502040204020203" pitchFamily="34" charset="0"/>
                    <a:cs typeface="Segoe UI" panose="020B0502040204020203" pitchFamily="34" charset="0"/>
                  </a:rPr>
                  <a:t>rješenja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koja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su</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sinonim</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za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kvalitetu</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sigurnost</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čime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doprinosimo</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izgradnji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digitalnog</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društva</a:t>
                </a:r>
                <a:endParaRPr lang="en-US" sz="2400" dirty="0">
                  <a:latin typeface="Segoe UI" panose="020B0502040204020203" pitchFamily="34" charset="0"/>
                  <a:cs typeface="Segoe UI" panose="020B0502040204020203" pitchFamily="34" charset="0"/>
                </a:endParaRPr>
              </a:p>
            </p:txBody>
          </p:sp>
        </p:grpSp>
        <p:cxnSp>
          <p:nvCxnSpPr>
            <p:cNvPr id="23" name="Straight Connector 22"/>
            <p:cNvCxnSpPr/>
            <p:nvPr/>
          </p:nvCxnSpPr>
          <p:spPr>
            <a:xfrm>
              <a:off x="3600450" y="2759295"/>
              <a:ext cx="0" cy="1515703"/>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25" name="Freeform 426"/>
            <p:cNvSpPr>
              <a:spLocks noEditPoints="1"/>
            </p:cNvSpPr>
            <p:nvPr/>
          </p:nvSpPr>
          <p:spPr bwMode="auto">
            <a:xfrm>
              <a:off x="2428650" y="3101667"/>
              <a:ext cx="712287" cy="716657"/>
            </a:xfrm>
            <a:custGeom>
              <a:avLst/>
              <a:gdLst>
                <a:gd name="T0" fmla="*/ 88 w 176"/>
                <a:gd name="T1" fmla="*/ 64 h 176"/>
                <a:gd name="T2" fmla="*/ 64 w 176"/>
                <a:gd name="T3" fmla="*/ 88 h 176"/>
                <a:gd name="T4" fmla="*/ 88 w 176"/>
                <a:gd name="T5" fmla="*/ 112 h 176"/>
                <a:gd name="T6" fmla="*/ 112 w 176"/>
                <a:gd name="T7" fmla="*/ 88 h 176"/>
                <a:gd name="T8" fmla="*/ 88 w 176"/>
                <a:gd name="T9" fmla="*/ 64 h 176"/>
                <a:gd name="T10" fmla="*/ 88 w 176"/>
                <a:gd name="T11" fmla="*/ 104 h 176"/>
                <a:gd name="T12" fmla="*/ 72 w 176"/>
                <a:gd name="T13" fmla="*/ 88 h 176"/>
                <a:gd name="T14" fmla="*/ 88 w 176"/>
                <a:gd name="T15" fmla="*/ 72 h 176"/>
                <a:gd name="T16" fmla="*/ 104 w 176"/>
                <a:gd name="T17" fmla="*/ 88 h 176"/>
                <a:gd name="T18" fmla="*/ 88 w 176"/>
                <a:gd name="T19" fmla="*/ 104 h 176"/>
                <a:gd name="T20" fmla="*/ 88 w 176"/>
                <a:gd name="T21" fmla="*/ 32 h 176"/>
                <a:gd name="T22" fmla="*/ 32 w 176"/>
                <a:gd name="T23" fmla="*/ 88 h 176"/>
                <a:gd name="T24" fmla="*/ 88 w 176"/>
                <a:gd name="T25" fmla="*/ 144 h 176"/>
                <a:gd name="T26" fmla="*/ 144 w 176"/>
                <a:gd name="T27" fmla="*/ 88 h 176"/>
                <a:gd name="T28" fmla="*/ 88 w 176"/>
                <a:gd name="T29" fmla="*/ 32 h 176"/>
                <a:gd name="T30" fmla="*/ 88 w 176"/>
                <a:gd name="T31" fmla="*/ 136 h 176"/>
                <a:gd name="T32" fmla="*/ 40 w 176"/>
                <a:gd name="T33" fmla="*/ 88 h 176"/>
                <a:gd name="T34" fmla="*/ 88 w 176"/>
                <a:gd name="T35" fmla="*/ 40 h 176"/>
                <a:gd name="T36" fmla="*/ 136 w 176"/>
                <a:gd name="T37" fmla="*/ 88 h 176"/>
                <a:gd name="T38" fmla="*/ 88 w 176"/>
                <a:gd name="T39" fmla="*/ 136 h 176"/>
                <a:gd name="T40" fmla="*/ 149 w 176"/>
                <a:gd name="T41" fmla="*/ 151 h 176"/>
                <a:gd name="T42" fmla="*/ 176 w 176"/>
                <a:gd name="T43" fmla="*/ 88 h 176"/>
                <a:gd name="T44" fmla="*/ 88 w 176"/>
                <a:gd name="T45" fmla="*/ 0 h 176"/>
                <a:gd name="T46" fmla="*/ 0 w 176"/>
                <a:gd name="T47" fmla="*/ 88 h 176"/>
                <a:gd name="T48" fmla="*/ 27 w 176"/>
                <a:gd name="T49" fmla="*/ 151 h 176"/>
                <a:gd name="T50" fmla="*/ 17 w 176"/>
                <a:gd name="T51" fmla="*/ 169 h 176"/>
                <a:gd name="T52" fmla="*/ 16 w 176"/>
                <a:gd name="T53" fmla="*/ 172 h 176"/>
                <a:gd name="T54" fmla="*/ 20 w 176"/>
                <a:gd name="T55" fmla="*/ 176 h 176"/>
                <a:gd name="T56" fmla="*/ 23 w 176"/>
                <a:gd name="T57" fmla="*/ 175 h 176"/>
                <a:gd name="T58" fmla="*/ 24 w 176"/>
                <a:gd name="T59" fmla="*/ 173 h 176"/>
                <a:gd name="T60" fmla="*/ 33 w 176"/>
                <a:gd name="T61" fmla="*/ 157 h 176"/>
                <a:gd name="T62" fmla="*/ 88 w 176"/>
                <a:gd name="T63" fmla="*/ 176 h 176"/>
                <a:gd name="T64" fmla="*/ 143 w 176"/>
                <a:gd name="T65" fmla="*/ 157 h 176"/>
                <a:gd name="T66" fmla="*/ 152 w 176"/>
                <a:gd name="T67" fmla="*/ 173 h 176"/>
                <a:gd name="T68" fmla="*/ 156 w 176"/>
                <a:gd name="T69" fmla="*/ 176 h 176"/>
                <a:gd name="T70" fmla="*/ 160 w 176"/>
                <a:gd name="T71" fmla="*/ 172 h 176"/>
                <a:gd name="T72" fmla="*/ 159 w 176"/>
                <a:gd name="T73" fmla="*/ 169 h 176"/>
                <a:gd name="T74" fmla="*/ 149 w 176"/>
                <a:gd name="T75" fmla="*/ 151 h 176"/>
                <a:gd name="T76" fmla="*/ 88 w 176"/>
                <a:gd name="T77" fmla="*/ 168 h 176"/>
                <a:gd name="T78" fmla="*/ 8 w 176"/>
                <a:gd name="T79" fmla="*/ 88 h 176"/>
                <a:gd name="T80" fmla="*/ 88 w 176"/>
                <a:gd name="T81" fmla="*/ 8 h 176"/>
                <a:gd name="T82" fmla="*/ 168 w 176"/>
                <a:gd name="T83" fmla="*/ 88 h 176"/>
                <a:gd name="T84" fmla="*/ 88 w 176"/>
                <a:gd name="T8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64"/>
                  </a:moveTo>
                  <a:cubicBezTo>
                    <a:pt x="75" y="64"/>
                    <a:pt x="64" y="75"/>
                    <a:pt x="64" y="88"/>
                  </a:cubicBezTo>
                  <a:cubicBezTo>
                    <a:pt x="64" y="101"/>
                    <a:pt x="75" y="112"/>
                    <a:pt x="88" y="112"/>
                  </a:cubicBezTo>
                  <a:cubicBezTo>
                    <a:pt x="101" y="112"/>
                    <a:pt x="112" y="101"/>
                    <a:pt x="112" y="88"/>
                  </a:cubicBezTo>
                  <a:cubicBezTo>
                    <a:pt x="112" y="75"/>
                    <a:pt x="101" y="64"/>
                    <a:pt x="88" y="64"/>
                  </a:cubicBezTo>
                  <a:moveTo>
                    <a:pt x="88" y="104"/>
                  </a:moveTo>
                  <a:cubicBezTo>
                    <a:pt x="79" y="104"/>
                    <a:pt x="72" y="97"/>
                    <a:pt x="72" y="88"/>
                  </a:cubicBezTo>
                  <a:cubicBezTo>
                    <a:pt x="72" y="79"/>
                    <a:pt x="79" y="72"/>
                    <a:pt x="88" y="72"/>
                  </a:cubicBezTo>
                  <a:cubicBezTo>
                    <a:pt x="97" y="72"/>
                    <a:pt x="104" y="79"/>
                    <a:pt x="104" y="88"/>
                  </a:cubicBezTo>
                  <a:cubicBezTo>
                    <a:pt x="104" y="97"/>
                    <a:pt x="97" y="104"/>
                    <a:pt x="88" y="104"/>
                  </a:cubicBezTo>
                  <a:moveTo>
                    <a:pt x="88" y="32"/>
                  </a:moveTo>
                  <a:cubicBezTo>
                    <a:pt x="57" y="32"/>
                    <a:pt x="32" y="57"/>
                    <a:pt x="32" y="88"/>
                  </a:cubicBezTo>
                  <a:cubicBezTo>
                    <a:pt x="32" y="119"/>
                    <a:pt x="57" y="144"/>
                    <a:pt x="88" y="144"/>
                  </a:cubicBezTo>
                  <a:cubicBezTo>
                    <a:pt x="119" y="144"/>
                    <a:pt x="144" y="119"/>
                    <a:pt x="144" y="88"/>
                  </a:cubicBezTo>
                  <a:cubicBezTo>
                    <a:pt x="144" y="57"/>
                    <a:pt x="119" y="32"/>
                    <a:pt x="88" y="32"/>
                  </a:cubicBezTo>
                  <a:moveTo>
                    <a:pt x="88" y="136"/>
                  </a:moveTo>
                  <a:cubicBezTo>
                    <a:pt x="61" y="136"/>
                    <a:pt x="40" y="115"/>
                    <a:pt x="40" y="88"/>
                  </a:cubicBezTo>
                  <a:cubicBezTo>
                    <a:pt x="40" y="61"/>
                    <a:pt x="61" y="40"/>
                    <a:pt x="88" y="40"/>
                  </a:cubicBezTo>
                  <a:cubicBezTo>
                    <a:pt x="115" y="40"/>
                    <a:pt x="136" y="61"/>
                    <a:pt x="136" y="88"/>
                  </a:cubicBezTo>
                  <a:cubicBezTo>
                    <a:pt x="136" y="115"/>
                    <a:pt x="115" y="136"/>
                    <a:pt x="88" y="136"/>
                  </a:cubicBezTo>
                  <a:moveTo>
                    <a:pt x="149" y="151"/>
                  </a:moveTo>
                  <a:cubicBezTo>
                    <a:pt x="166" y="135"/>
                    <a:pt x="176" y="113"/>
                    <a:pt x="176" y="88"/>
                  </a:cubicBezTo>
                  <a:cubicBezTo>
                    <a:pt x="176" y="39"/>
                    <a:pt x="137" y="0"/>
                    <a:pt x="88" y="0"/>
                  </a:cubicBezTo>
                  <a:cubicBezTo>
                    <a:pt x="39" y="0"/>
                    <a:pt x="0" y="39"/>
                    <a:pt x="0" y="88"/>
                  </a:cubicBezTo>
                  <a:cubicBezTo>
                    <a:pt x="0" y="113"/>
                    <a:pt x="10" y="135"/>
                    <a:pt x="27" y="151"/>
                  </a:cubicBezTo>
                  <a:cubicBezTo>
                    <a:pt x="17" y="169"/>
                    <a:pt x="17" y="169"/>
                    <a:pt x="17" y="169"/>
                  </a:cubicBezTo>
                  <a:cubicBezTo>
                    <a:pt x="16" y="170"/>
                    <a:pt x="16" y="171"/>
                    <a:pt x="16" y="172"/>
                  </a:cubicBezTo>
                  <a:cubicBezTo>
                    <a:pt x="16" y="174"/>
                    <a:pt x="18" y="176"/>
                    <a:pt x="20" y="176"/>
                  </a:cubicBezTo>
                  <a:cubicBezTo>
                    <a:pt x="21" y="176"/>
                    <a:pt x="22" y="176"/>
                    <a:pt x="23" y="175"/>
                  </a:cubicBezTo>
                  <a:cubicBezTo>
                    <a:pt x="23" y="174"/>
                    <a:pt x="24" y="174"/>
                    <a:pt x="24" y="173"/>
                  </a:cubicBezTo>
                  <a:cubicBezTo>
                    <a:pt x="33" y="157"/>
                    <a:pt x="33" y="157"/>
                    <a:pt x="33" y="157"/>
                  </a:cubicBezTo>
                  <a:cubicBezTo>
                    <a:pt x="48" y="169"/>
                    <a:pt x="67" y="176"/>
                    <a:pt x="88" y="176"/>
                  </a:cubicBezTo>
                  <a:cubicBezTo>
                    <a:pt x="109" y="176"/>
                    <a:pt x="128" y="169"/>
                    <a:pt x="143" y="157"/>
                  </a:cubicBezTo>
                  <a:cubicBezTo>
                    <a:pt x="152" y="173"/>
                    <a:pt x="152" y="173"/>
                    <a:pt x="152" y="173"/>
                  </a:cubicBezTo>
                  <a:cubicBezTo>
                    <a:pt x="153" y="175"/>
                    <a:pt x="154" y="176"/>
                    <a:pt x="156" y="176"/>
                  </a:cubicBezTo>
                  <a:cubicBezTo>
                    <a:pt x="158" y="176"/>
                    <a:pt x="160" y="174"/>
                    <a:pt x="160" y="172"/>
                  </a:cubicBezTo>
                  <a:cubicBezTo>
                    <a:pt x="160" y="171"/>
                    <a:pt x="160" y="170"/>
                    <a:pt x="159" y="169"/>
                  </a:cubicBezTo>
                  <a:lnTo>
                    <a:pt x="149" y="151"/>
                  </a:lnTo>
                  <a:close/>
                  <a:moveTo>
                    <a:pt x="88" y="168"/>
                  </a:moveTo>
                  <a:cubicBezTo>
                    <a:pt x="44" y="168"/>
                    <a:pt x="8" y="132"/>
                    <a:pt x="8" y="88"/>
                  </a:cubicBezTo>
                  <a:cubicBezTo>
                    <a:pt x="8" y="44"/>
                    <a:pt x="44" y="8"/>
                    <a:pt x="88" y="8"/>
                  </a:cubicBezTo>
                  <a:cubicBezTo>
                    <a:pt x="132" y="8"/>
                    <a:pt x="168" y="44"/>
                    <a:pt x="168" y="88"/>
                  </a:cubicBezTo>
                  <a:cubicBezTo>
                    <a:pt x="168" y="132"/>
                    <a:pt x="132" y="168"/>
                    <a:pt x="88" y="168"/>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uk-UA"/>
            </a:p>
          </p:txBody>
        </p:sp>
      </p:grpSp>
      <p:grpSp>
        <p:nvGrpSpPr>
          <p:cNvPr id="11" name="Group 10"/>
          <p:cNvGrpSpPr/>
          <p:nvPr/>
        </p:nvGrpSpPr>
        <p:grpSpPr>
          <a:xfrm>
            <a:off x="2500108" y="6864799"/>
            <a:ext cx="13733644" cy="2202941"/>
            <a:chOff x="2500108" y="6864799"/>
            <a:chExt cx="13733644" cy="2202941"/>
          </a:xfrm>
        </p:grpSpPr>
        <p:grpSp>
          <p:nvGrpSpPr>
            <p:cNvPr id="6" name="Group 5"/>
            <p:cNvGrpSpPr/>
            <p:nvPr/>
          </p:nvGrpSpPr>
          <p:grpSpPr>
            <a:xfrm>
              <a:off x="3807191" y="6864799"/>
              <a:ext cx="12426561" cy="2202941"/>
              <a:chOff x="3807191" y="6864799"/>
              <a:chExt cx="12426561" cy="2202941"/>
            </a:xfrm>
          </p:grpSpPr>
          <p:sp>
            <p:nvSpPr>
              <p:cNvPr id="35" name="TextBox 34"/>
              <p:cNvSpPr txBox="1"/>
              <p:nvPr/>
            </p:nvSpPr>
            <p:spPr>
              <a:xfrm>
                <a:off x="3807191" y="6864799"/>
                <a:ext cx="7592937" cy="646331"/>
              </a:xfrm>
              <a:prstGeom prst="rect">
                <a:avLst/>
              </a:prstGeom>
              <a:noFill/>
            </p:spPr>
            <p:txBody>
              <a:bodyPr wrap="square" rtlCol="0">
                <a:spAutoFit/>
              </a:bodyPr>
              <a:lstStyle/>
              <a:p>
                <a:r>
                  <a:rPr lang="hr-HR" sz="3600" dirty="0">
                    <a:solidFill>
                      <a:schemeClr val="tx2"/>
                    </a:solidFill>
                    <a:latin typeface="Segoe UI" panose="020B0502040204020203" pitchFamily="34" charset="0"/>
                    <a:cs typeface="Segoe UI" panose="020B0502040204020203" pitchFamily="34" charset="0"/>
                  </a:rPr>
                  <a:t>n</a:t>
                </a:r>
                <a:r>
                  <a:rPr lang="hr-HR" sz="3600" dirty="0" smtClean="0">
                    <a:solidFill>
                      <a:schemeClr val="tx2"/>
                    </a:solidFill>
                    <a:latin typeface="Segoe UI" panose="020B0502040204020203" pitchFamily="34" charset="0"/>
                    <a:cs typeface="Segoe UI" panose="020B0502040204020203" pitchFamily="34" charset="0"/>
                  </a:rPr>
                  <a:t>aš</a:t>
                </a:r>
                <a:r>
                  <a:rPr lang="hr-HR" sz="3600" dirty="0" smtClean="0">
                    <a:latin typeface="Segoe UI" panose="020B0502040204020203" pitchFamily="34" charset="0"/>
                    <a:cs typeface="Segoe UI" panose="020B0502040204020203" pitchFamily="34" charset="0"/>
                  </a:rPr>
                  <a:t> </a:t>
                </a:r>
                <a:r>
                  <a:rPr lang="hr-HR" sz="3600" dirty="0" smtClean="0">
                    <a:solidFill>
                      <a:schemeClr val="accent1"/>
                    </a:solidFill>
                    <a:latin typeface="Segoe UI" panose="020B0502040204020203" pitchFamily="34" charset="0"/>
                    <a:cs typeface="Segoe UI" panose="020B0502040204020203" pitchFamily="34" charset="0"/>
                  </a:rPr>
                  <a:t>profil</a:t>
                </a:r>
                <a:endParaRPr lang="uk-UA" sz="3600" dirty="0" smtClean="0">
                  <a:solidFill>
                    <a:schemeClr val="accent1"/>
                  </a:solidFill>
                  <a:latin typeface="Segoe UI" panose="020B0502040204020203" pitchFamily="34" charset="0"/>
                  <a:cs typeface="Segoe UI" panose="020B0502040204020203" pitchFamily="34" charset="0"/>
                </a:endParaRPr>
              </a:p>
            </p:txBody>
          </p:sp>
          <p:sp>
            <p:nvSpPr>
              <p:cNvPr id="36" name="TextBox 35"/>
              <p:cNvSpPr txBox="1"/>
              <p:nvPr/>
            </p:nvSpPr>
            <p:spPr>
              <a:xfrm>
                <a:off x="3807191" y="7498080"/>
                <a:ext cx="12426561" cy="1569660"/>
              </a:xfrm>
              <a:prstGeom prst="rect">
                <a:avLst/>
              </a:prstGeom>
              <a:noFill/>
            </p:spPr>
            <p:txBody>
              <a:bodyPr wrap="square" rtlCol="0">
                <a:spAutoFit/>
              </a:bodyPr>
              <a:lstStyle/>
              <a:p>
                <a:pPr algn="just"/>
                <a:r>
                  <a:rPr lang="en-US" sz="2400" dirty="0">
                    <a:latin typeface="Segoe UI" panose="020B0502040204020203" pitchFamily="34" charset="0"/>
                    <a:cs typeface="Segoe UI" panose="020B0502040204020203" pitchFamily="34" charset="0"/>
                  </a:rPr>
                  <a:t>APIS IT je </a:t>
                </a:r>
                <a:r>
                  <a:rPr lang="en-US" sz="2400" dirty="0" err="1">
                    <a:latin typeface="Segoe UI" panose="020B0502040204020203" pitchFamily="34" charset="0"/>
                    <a:cs typeface="Segoe UI" panose="020B0502040204020203" pitchFamily="34" charset="0"/>
                  </a:rPr>
                  <a:t>sinonim</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za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informatizaciju</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državne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uprave</a:t>
                </a:r>
                <a:r>
                  <a:rPr lang="en-US" sz="2400" dirty="0">
                    <a:latin typeface="Segoe UI" panose="020B0502040204020203" pitchFamily="34" charset="0"/>
                    <a:cs typeface="Segoe UI" panose="020B0502040204020203" pitchFamily="34" charset="0"/>
                  </a:rPr>
                  <a:t> - </a:t>
                </a:r>
                <a:r>
                  <a:rPr lang="en-US" sz="2400" dirty="0" err="1">
                    <a:latin typeface="Segoe UI" panose="020B0502040204020203" pitchFamily="34" charset="0"/>
                    <a:cs typeface="Segoe UI" panose="020B0502040204020203" pitchFamily="34" charset="0"/>
                  </a:rPr>
                  <a:t>više</a:t>
                </a:r>
                <a:r>
                  <a:rPr lang="en-US" sz="2400" dirty="0">
                    <a:latin typeface="Segoe UI" panose="020B0502040204020203" pitchFamily="34" charset="0"/>
                    <a:cs typeface="Segoe UI" panose="020B0502040204020203" pitchFamily="34" charset="0"/>
                  </a:rPr>
                  <a:t> od 50 </a:t>
                </a:r>
                <a:r>
                  <a:rPr lang="en-US" sz="2400" dirty="0" err="1">
                    <a:latin typeface="Segoe UI" panose="020B0502040204020203" pitchFamily="34" charset="0"/>
                    <a:cs typeface="Segoe UI" panose="020B0502040204020203" pitchFamily="34" charset="0"/>
                  </a:rPr>
                  <a:t>godina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razvijamo</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održavamo</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ključne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informacijske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sustave</a:t>
                </a:r>
                <a:r>
                  <a:rPr lang="en-US" sz="2400" dirty="0">
                    <a:latin typeface="Segoe UI" panose="020B0502040204020203" pitchFamily="34" charset="0"/>
                    <a:cs typeface="Segoe UI" panose="020B0502040204020203" pitchFamily="34" charset="0"/>
                  </a:rPr>
                  <a:t> u </a:t>
                </a:r>
                <a:r>
                  <a:rPr lang="en-US" sz="2400" dirty="0" err="1">
                    <a:latin typeface="Segoe UI" panose="020B0502040204020203" pitchFamily="34" charset="0"/>
                    <a:cs typeface="Segoe UI" panose="020B0502040204020203" pitchFamily="34" charset="0"/>
                  </a:rPr>
                  <a:t>zemlji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Također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dugi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niz</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godina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pratimo</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razvoj</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otvorenog</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kôda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primjenjujemo</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najbolja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rješenja</a:t>
                </a:r>
                <a:r>
                  <a:rPr lang="en-US" sz="2400" dirty="0">
                    <a:latin typeface="Segoe UI" panose="020B0502040204020203" pitchFamily="34" charset="0"/>
                    <a:cs typeface="Segoe UI" panose="020B0502040204020203" pitchFamily="34" charset="0"/>
                  </a:rPr>
                  <a:t> u </a:t>
                </a:r>
                <a:r>
                  <a:rPr lang="en-US" sz="2400" dirty="0" err="1">
                    <a:latin typeface="Segoe UI" panose="020B0502040204020203" pitchFamily="34" charset="0"/>
                    <a:cs typeface="Segoe UI" panose="020B0502040204020203" pitchFamily="34" charset="0"/>
                  </a:rPr>
                  <a:t>vlastitom</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poslovanju</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informacijskim</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sustavima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naših</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klijenata</a:t>
                </a:r>
                <a:endParaRPr lang="en-US" sz="2400" dirty="0">
                  <a:latin typeface="Segoe UI" panose="020B0502040204020203" pitchFamily="34" charset="0"/>
                  <a:cs typeface="Segoe UI" panose="020B0502040204020203" pitchFamily="34" charset="0"/>
                </a:endParaRPr>
              </a:p>
            </p:txBody>
          </p:sp>
        </p:grpSp>
        <p:cxnSp>
          <p:nvCxnSpPr>
            <p:cNvPr id="37" name="Straight Connector 36"/>
            <p:cNvCxnSpPr/>
            <p:nvPr/>
          </p:nvCxnSpPr>
          <p:spPr>
            <a:xfrm>
              <a:off x="3600450" y="7011280"/>
              <a:ext cx="0" cy="186602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39" name="Freeform 431"/>
            <p:cNvSpPr>
              <a:spLocks noEditPoints="1"/>
            </p:cNvSpPr>
            <p:nvPr/>
          </p:nvSpPr>
          <p:spPr bwMode="auto">
            <a:xfrm>
              <a:off x="2500108" y="7358053"/>
              <a:ext cx="569367" cy="707856"/>
            </a:xfrm>
            <a:custGeom>
              <a:avLst/>
              <a:gdLst>
                <a:gd name="T0" fmla="*/ 32 w 144"/>
                <a:gd name="T1" fmla="*/ 140 h 176"/>
                <a:gd name="T2" fmla="*/ 40 w 144"/>
                <a:gd name="T3" fmla="*/ 140 h 176"/>
                <a:gd name="T4" fmla="*/ 40 w 144"/>
                <a:gd name="T5" fmla="*/ 88 h 176"/>
                <a:gd name="T6" fmla="*/ 40 w 144"/>
                <a:gd name="T7" fmla="*/ 104 h 176"/>
                <a:gd name="T8" fmla="*/ 40 w 144"/>
                <a:gd name="T9" fmla="*/ 88 h 176"/>
                <a:gd name="T10" fmla="*/ 112 w 144"/>
                <a:gd name="T11" fmla="*/ 100 h 176"/>
                <a:gd name="T12" fmla="*/ 120 w 144"/>
                <a:gd name="T13" fmla="*/ 100 h 176"/>
                <a:gd name="T14" fmla="*/ 112 w 144"/>
                <a:gd name="T15" fmla="*/ 24 h 176"/>
                <a:gd name="T16" fmla="*/ 128 w 144"/>
                <a:gd name="T17" fmla="*/ 16 h 176"/>
                <a:gd name="T18" fmla="*/ 120 w 144"/>
                <a:gd name="T19" fmla="*/ 0 h 176"/>
                <a:gd name="T20" fmla="*/ 16 w 144"/>
                <a:gd name="T21" fmla="*/ 8 h 176"/>
                <a:gd name="T22" fmla="*/ 24 w 144"/>
                <a:gd name="T23" fmla="*/ 24 h 176"/>
                <a:gd name="T24" fmla="*/ 0 w 144"/>
                <a:gd name="T25" fmla="*/ 128 h 176"/>
                <a:gd name="T26" fmla="*/ 96 w 144"/>
                <a:gd name="T27" fmla="*/ 176 h 176"/>
                <a:gd name="T28" fmla="*/ 112 w 144"/>
                <a:gd name="T29" fmla="*/ 24 h 176"/>
                <a:gd name="T30" fmla="*/ 120 w 144"/>
                <a:gd name="T31" fmla="*/ 8 h 176"/>
                <a:gd name="T32" fmla="*/ 24 w 144"/>
                <a:gd name="T33" fmla="*/ 16 h 176"/>
                <a:gd name="T34" fmla="*/ 40 w 144"/>
                <a:gd name="T35" fmla="*/ 24 h 176"/>
                <a:gd name="T36" fmla="*/ 115 w 144"/>
                <a:gd name="T37" fmla="*/ 66 h 176"/>
                <a:gd name="T38" fmla="*/ 30 w 144"/>
                <a:gd name="T39" fmla="*/ 64 h 176"/>
                <a:gd name="T40" fmla="*/ 96 w 144"/>
                <a:gd name="T41" fmla="*/ 168 h 176"/>
                <a:gd name="T42" fmla="*/ 8 w 144"/>
                <a:gd name="T43" fmla="*/ 128 h 176"/>
                <a:gd name="T44" fmla="*/ 25 w 144"/>
                <a:gd name="T45" fmla="*/ 74 h 176"/>
                <a:gd name="T46" fmla="*/ 87 w 144"/>
                <a:gd name="T47" fmla="*/ 84 h 176"/>
                <a:gd name="T48" fmla="*/ 122 w 144"/>
                <a:gd name="T49" fmla="*/ 80 h 176"/>
                <a:gd name="T50" fmla="*/ 96 w 144"/>
                <a:gd name="T51" fmla="*/ 168 h 176"/>
                <a:gd name="T52" fmla="*/ 96 w 144"/>
                <a:gd name="T53" fmla="*/ 120 h 176"/>
                <a:gd name="T54" fmla="*/ 112 w 144"/>
                <a:gd name="T55" fmla="*/ 120 h 176"/>
                <a:gd name="T56" fmla="*/ 68 w 144"/>
                <a:gd name="T57" fmla="*/ 112 h 176"/>
                <a:gd name="T58" fmla="*/ 68 w 144"/>
                <a:gd name="T59" fmla="*/ 136 h 176"/>
                <a:gd name="T60" fmla="*/ 68 w 144"/>
                <a:gd name="T61" fmla="*/ 112 h 176"/>
                <a:gd name="T62" fmla="*/ 64 w 144"/>
                <a:gd name="T63" fmla="*/ 124 h 176"/>
                <a:gd name="T64" fmla="*/ 72 w 144"/>
                <a:gd name="T65" fmla="*/ 124 h 176"/>
                <a:gd name="T66" fmla="*/ 92 w 144"/>
                <a:gd name="T67" fmla="*/ 152 h 176"/>
                <a:gd name="T68" fmla="*/ 92 w 144"/>
                <a:gd name="T69" fmla="*/ 160 h 176"/>
                <a:gd name="T70" fmla="*/ 92 w 144"/>
                <a:gd name="T71" fmla="*/ 15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 h="176">
                  <a:moveTo>
                    <a:pt x="36" y="136"/>
                  </a:moveTo>
                  <a:cubicBezTo>
                    <a:pt x="34" y="136"/>
                    <a:pt x="32" y="138"/>
                    <a:pt x="32" y="140"/>
                  </a:cubicBezTo>
                  <a:cubicBezTo>
                    <a:pt x="32" y="142"/>
                    <a:pt x="34" y="144"/>
                    <a:pt x="36" y="144"/>
                  </a:cubicBezTo>
                  <a:cubicBezTo>
                    <a:pt x="38" y="144"/>
                    <a:pt x="40" y="142"/>
                    <a:pt x="40" y="140"/>
                  </a:cubicBezTo>
                  <a:cubicBezTo>
                    <a:pt x="40" y="138"/>
                    <a:pt x="38" y="136"/>
                    <a:pt x="36" y="136"/>
                  </a:cubicBezTo>
                  <a:moveTo>
                    <a:pt x="40" y="88"/>
                  </a:moveTo>
                  <a:cubicBezTo>
                    <a:pt x="36" y="88"/>
                    <a:pt x="32" y="92"/>
                    <a:pt x="32" y="96"/>
                  </a:cubicBezTo>
                  <a:cubicBezTo>
                    <a:pt x="32" y="100"/>
                    <a:pt x="36" y="104"/>
                    <a:pt x="40" y="104"/>
                  </a:cubicBezTo>
                  <a:cubicBezTo>
                    <a:pt x="44" y="104"/>
                    <a:pt x="48" y="100"/>
                    <a:pt x="48" y="96"/>
                  </a:cubicBezTo>
                  <a:cubicBezTo>
                    <a:pt x="48" y="92"/>
                    <a:pt x="44" y="88"/>
                    <a:pt x="40" y="88"/>
                  </a:cubicBezTo>
                  <a:moveTo>
                    <a:pt x="116" y="96"/>
                  </a:moveTo>
                  <a:cubicBezTo>
                    <a:pt x="114" y="96"/>
                    <a:pt x="112" y="98"/>
                    <a:pt x="112" y="100"/>
                  </a:cubicBezTo>
                  <a:cubicBezTo>
                    <a:pt x="112" y="102"/>
                    <a:pt x="114" y="104"/>
                    <a:pt x="116" y="104"/>
                  </a:cubicBezTo>
                  <a:cubicBezTo>
                    <a:pt x="118" y="104"/>
                    <a:pt x="120" y="102"/>
                    <a:pt x="120" y="100"/>
                  </a:cubicBezTo>
                  <a:cubicBezTo>
                    <a:pt x="120" y="98"/>
                    <a:pt x="118" y="96"/>
                    <a:pt x="116" y="96"/>
                  </a:cubicBezTo>
                  <a:moveTo>
                    <a:pt x="112" y="24"/>
                  </a:moveTo>
                  <a:cubicBezTo>
                    <a:pt x="120" y="24"/>
                    <a:pt x="120" y="24"/>
                    <a:pt x="120" y="24"/>
                  </a:cubicBezTo>
                  <a:cubicBezTo>
                    <a:pt x="124" y="24"/>
                    <a:pt x="128" y="20"/>
                    <a:pt x="128" y="16"/>
                  </a:cubicBezTo>
                  <a:cubicBezTo>
                    <a:pt x="128" y="8"/>
                    <a:pt x="128" y="8"/>
                    <a:pt x="128" y="8"/>
                  </a:cubicBezTo>
                  <a:cubicBezTo>
                    <a:pt x="128" y="4"/>
                    <a:pt x="124" y="0"/>
                    <a:pt x="120" y="0"/>
                  </a:cubicBezTo>
                  <a:cubicBezTo>
                    <a:pt x="24" y="0"/>
                    <a:pt x="24" y="0"/>
                    <a:pt x="24" y="0"/>
                  </a:cubicBezTo>
                  <a:cubicBezTo>
                    <a:pt x="20" y="0"/>
                    <a:pt x="16" y="4"/>
                    <a:pt x="16" y="8"/>
                  </a:cubicBezTo>
                  <a:cubicBezTo>
                    <a:pt x="16" y="16"/>
                    <a:pt x="16" y="16"/>
                    <a:pt x="16" y="16"/>
                  </a:cubicBezTo>
                  <a:cubicBezTo>
                    <a:pt x="16" y="20"/>
                    <a:pt x="20" y="24"/>
                    <a:pt x="24" y="24"/>
                  </a:cubicBezTo>
                  <a:cubicBezTo>
                    <a:pt x="32" y="24"/>
                    <a:pt x="32" y="24"/>
                    <a:pt x="32" y="24"/>
                  </a:cubicBezTo>
                  <a:cubicBezTo>
                    <a:pt x="29" y="73"/>
                    <a:pt x="0" y="82"/>
                    <a:pt x="0" y="128"/>
                  </a:cubicBezTo>
                  <a:cubicBezTo>
                    <a:pt x="0" y="155"/>
                    <a:pt x="21" y="176"/>
                    <a:pt x="48" y="176"/>
                  </a:cubicBezTo>
                  <a:cubicBezTo>
                    <a:pt x="96" y="176"/>
                    <a:pt x="96" y="176"/>
                    <a:pt x="96" y="176"/>
                  </a:cubicBezTo>
                  <a:cubicBezTo>
                    <a:pt x="123" y="176"/>
                    <a:pt x="144" y="155"/>
                    <a:pt x="144" y="128"/>
                  </a:cubicBezTo>
                  <a:cubicBezTo>
                    <a:pt x="144" y="82"/>
                    <a:pt x="115" y="73"/>
                    <a:pt x="112" y="24"/>
                  </a:cubicBezTo>
                  <a:moveTo>
                    <a:pt x="24" y="8"/>
                  </a:moveTo>
                  <a:cubicBezTo>
                    <a:pt x="120" y="8"/>
                    <a:pt x="120" y="8"/>
                    <a:pt x="120" y="8"/>
                  </a:cubicBezTo>
                  <a:cubicBezTo>
                    <a:pt x="120" y="16"/>
                    <a:pt x="120" y="16"/>
                    <a:pt x="120" y="16"/>
                  </a:cubicBezTo>
                  <a:cubicBezTo>
                    <a:pt x="24" y="16"/>
                    <a:pt x="24" y="16"/>
                    <a:pt x="24" y="16"/>
                  </a:cubicBezTo>
                  <a:lnTo>
                    <a:pt x="24" y="8"/>
                  </a:lnTo>
                  <a:close/>
                  <a:moveTo>
                    <a:pt x="40" y="24"/>
                  </a:moveTo>
                  <a:cubicBezTo>
                    <a:pt x="104" y="24"/>
                    <a:pt x="104" y="24"/>
                    <a:pt x="104" y="24"/>
                  </a:cubicBezTo>
                  <a:cubicBezTo>
                    <a:pt x="105" y="42"/>
                    <a:pt x="110" y="55"/>
                    <a:pt x="115" y="66"/>
                  </a:cubicBezTo>
                  <a:cubicBezTo>
                    <a:pt x="109" y="71"/>
                    <a:pt x="90" y="83"/>
                    <a:pt x="69" y="71"/>
                  </a:cubicBezTo>
                  <a:cubicBezTo>
                    <a:pt x="53" y="62"/>
                    <a:pt x="39" y="63"/>
                    <a:pt x="30" y="64"/>
                  </a:cubicBezTo>
                  <a:cubicBezTo>
                    <a:pt x="35" y="54"/>
                    <a:pt x="39" y="41"/>
                    <a:pt x="40" y="24"/>
                  </a:cubicBezTo>
                  <a:moveTo>
                    <a:pt x="96" y="168"/>
                  </a:moveTo>
                  <a:cubicBezTo>
                    <a:pt x="48" y="168"/>
                    <a:pt x="48" y="168"/>
                    <a:pt x="48" y="168"/>
                  </a:cubicBezTo>
                  <a:cubicBezTo>
                    <a:pt x="26" y="168"/>
                    <a:pt x="8" y="150"/>
                    <a:pt x="8" y="128"/>
                  </a:cubicBezTo>
                  <a:cubicBezTo>
                    <a:pt x="8" y="107"/>
                    <a:pt x="15" y="95"/>
                    <a:pt x="22" y="80"/>
                  </a:cubicBezTo>
                  <a:cubicBezTo>
                    <a:pt x="23" y="79"/>
                    <a:pt x="24" y="77"/>
                    <a:pt x="25" y="74"/>
                  </a:cubicBezTo>
                  <a:cubicBezTo>
                    <a:pt x="26" y="74"/>
                    <a:pt x="43" y="65"/>
                    <a:pt x="65" y="78"/>
                  </a:cubicBezTo>
                  <a:cubicBezTo>
                    <a:pt x="73" y="83"/>
                    <a:pt x="80" y="84"/>
                    <a:pt x="87" y="84"/>
                  </a:cubicBezTo>
                  <a:cubicBezTo>
                    <a:pt x="101" y="84"/>
                    <a:pt x="112" y="78"/>
                    <a:pt x="118" y="73"/>
                  </a:cubicBezTo>
                  <a:cubicBezTo>
                    <a:pt x="119" y="76"/>
                    <a:pt x="121" y="78"/>
                    <a:pt x="122" y="80"/>
                  </a:cubicBezTo>
                  <a:cubicBezTo>
                    <a:pt x="129" y="95"/>
                    <a:pt x="136" y="107"/>
                    <a:pt x="136" y="128"/>
                  </a:cubicBezTo>
                  <a:cubicBezTo>
                    <a:pt x="136" y="150"/>
                    <a:pt x="118" y="168"/>
                    <a:pt x="96" y="168"/>
                  </a:cubicBezTo>
                  <a:moveTo>
                    <a:pt x="104" y="112"/>
                  </a:moveTo>
                  <a:cubicBezTo>
                    <a:pt x="100" y="112"/>
                    <a:pt x="96" y="116"/>
                    <a:pt x="96" y="120"/>
                  </a:cubicBezTo>
                  <a:cubicBezTo>
                    <a:pt x="96" y="124"/>
                    <a:pt x="100" y="128"/>
                    <a:pt x="104" y="128"/>
                  </a:cubicBezTo>
                  <a:cubicBezTo>
                    <a:pt x="108" y="128"/>
                    <a:pt x="112" y="124"/>
                    <a:pt x="112" y="120"/>
                  </a:cubicBezTo>
                  <a:cubicBezTo>
                    <a:pt x="112" y="116"/>
                    <a:pt x="108" y="112"/>
                    <a:pt x="104" y="112"/>
                  </a:cubicBezTo>
                  <a:moveTo>
                    <a:pt x="68" y="112"/>
                  </a:moveTo>
                  <a:cubicBezTo>
                    <a:pt x="61" y="112"/>
                    <a:pt x="56" y="117"/>
                    <a:pt x="56" y="124"/>
                  </a:cubicBezTo>
                  <a:cubicBezTo>
                    <a:pt x="56" y="131"/>
                    <a:pt x="61" y="136"/>
                    <a:pt x="68" y="136"/>
                  </a:cubicBezTo>
                  <a:cubicBezTo>
                    <a:pt x="75" y="136"/>
                    <a:pt x="80" y="131"/>
                    <a:pt x="80" y="124"/>
                  </a:cubicBezTo>
                  <a:cubicBezTo>
                    <a:pt x="80" y="117"/>
                    <a:pt x="75" y="112"/>
                    <a:pt x="68" y="112"/>
                  </a:cubicBezTo>
                  <a:moveTo>
                    <a:pt x="68" y="128"/>
                  </a:moveTo>
                  <a:cubicBezTo>
                    <a:pt x="66" y="128"/>
                    <a:pt x="64" y="126"/>
                    <a:pt x="64" y="124"/>
                  </a:cubicBezTo>
                  <a:cubicBezTo>
                    <a:pt x="64" y="122"/>
                    <a:pt x="66" y="120"/>
                    <a:pt x="68" y="120"/>
                  </a:cubicBezTo>
                  <a:cubicBezTo>
                    <a:pt x="70" y="120"/>
                    <a:pt x="72" y="122"/>
                    <a:pt x="72" y="124"/>
                  </a:cubicBezTo>
                  <a:cubicBezTo>
                    <a:pt x="72" y="126"/>
                    <a:pt x="70" y="128"/>
                    <a:pt x="68" y="128"/>
                  </a:cubicBezTo>
                  <a:moveTo>
                    <a:pt x="92" y="152"/>
                  </a:moveTo>
                  <a:cubicBezTo>
                    <a:pt x="90" y="152"/>
                    <a:pt x="88" y="154"/>
                    <a:pt x="88" y="156"/>
                  </a:cubicBezTo>
                  <a:cubicBezTo>
                    <a:pt x="88" y="158"/>
                    <a:pt x="90" y="160"/>
                    <a:pt x="92" y="160"/>
                  </a:cubicBezTo>
                  <a:cubicBezTo>
                    <a:pt x="94" y="160"/>
                    <a:pt x="96" y="158"/>
                    <a:pt x="96" y="156"/>
                  </a:cubicBezTo>
                  <a:cubicBezTo>
                    <a:pt x="96" y="154"/>
                    <a:pt x="94" y="152"/>
                    <a:pt x="92" y="152"/>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uk-UA"/>
            </a:p>
          </p:txBody>
        </p:sp>
      </p:grpSp>
      <p:grpSp>
        <p:nvGrpSpPr>
          <p:cNvPr id="10" name="Group 9"/>
          <p:cNvGrpSpPr/>
          <p:nvPr/>
        </p:nvGrpSpPr>
        <p:grpSpPr>
          <a:xfrm>
            <a:off x="2392915" y="4738806"/>
            <a:ext cx="13840837" cy="1838195"/>
            <a:chOff x="2392915" y="4738806"/>
            <a:chExt cx="13840837" cy="1838195"/>
          </a:xfrm>
        </p:grpSpPr>
        <p:grpSp>
          <p:nvGrpSpPr>
            <p:cNvPr id="5" name="Group 4"/>
            <p:cNvGrpSpPr/>
            <p:nvPr/>
          </p:nvGrpSpPr>
          <p:grpSpPr>
            <a:xfrm>
              <a:off x="3807191" y="4738806"/>
              <a:ext cx="12426561" cy="1838195"/>
              <a:chOff x="3807191" y="4738806"/>
              <a:chExt cx="12426561" cy="1838195"/>
            </a:xfrm>
          </p:grpSpPr>
          <p:sp>
            <p:nvSpPr>
              <p:cNvPr id="30" name="TextBox 29"/>
              <p:cNvSpPr txBox="1"/>
              <p:nvPr/>
            </p:nvSpPr>
            <p:spPr>
              <a:xfrm>
                <a:off x="3807191" y="4738806"/>
                <a:ext cx="7592937" cy="646331"/>
              </a:xfrm>
              <a:prstGeom prst="rect">
                <a:avLst/>
              </a:prstGeom>
              <a:noFill/>
            </p:spPr>
            <p:txBody>
              <a:bodyPr wrap="square" rtlCol="0">
                <a:spAutoFit/>
              </a:bodyPr>
              <a:lstStyle/>
              <a:p>
                <a:r>
                  <a:rPr lang="hr-HR" sz="3600" dirty="0" smtClean="0">
                    <a:solidFill>
                      <a:schemeClr val="tx2"/>
                    </a:solidFill>
                    <a:latin typeface="Segoe UI" panose="020B0502040204020203" pitchFamily="34" charset="0"/>
                    <a:cs typeface="Segoe UI" panose="020B0502040204020203" pitchFamily="34" charset="0"/>
                  </a:rPr>
                  <a:t>naša</a:t>
                </a:r>
                <a:r>
                  <a:rPr lang="en-US" sz="3600" dirty="0" smtClean="0">
                    <a:latin typeface="Segoe UI" panose="020B0502040204020203" pitchFamily="34" charset="0"/>
                    <a:cs typeface="Segoe UI" panose="020B0502040204020203" pitchFamily="34" charset="0"/>
                  </a:rPr>
                  <a:t> </a:t>
                </a:r>
                <a:r>
                  <a:rPr lang="hr-HR" sz="3600" dirty="0" smtClean="0">
                    <a:solidFill>
                      <a:schemeClr val="accent1"/>
                    </a:solidFill>
                    <a:latin typeface="Segoe UI" panose="020B0502040204020203" pitchFamily="34" charset="0"/>
                    <a:cs typeface="Segoe UI" panose="020B0502040204020203" pitchFamily="34" charset="0"/>
                  </a:rPr>
                  <a:t>vizija</a:t>
                </a:r>
                <a:endParaRPr lang="uk-UA" sz="3600" dirty="0" smtClean="0">
                  <a:solidFill>
                    <a:schemeClr val="accent1"/>
                  </a:solidFill>
                  <a:latin typeface="Segoe UI" panose="020B0502040204020203" pitchFamily="34" charset="0"/>
                  <a:cs typeface="Segoe UI" panose="020B0502040204020203" pitchFamily="34" charset="0"/>
                </a:endParaRPr>
              </a:p>
            </p:txBody>
          </p:sp>
          <p:sp>
            <p:nvSpPr>
              <p:cNvPr id="31" name="TextBox 30"/>
              <p:cNvSpPr txBox="1"/>
              <p:nvPr/>
            </p:nvSpPr>
            <p:spPr>
              <a:xfrm>
                <a:off x="3807191" y="5376672"/>
                <a:ext cx="12426561" cy="1200329"/>
              </a:xfrm>
              <a:prstGeom prst="rect">
                <a:avLst/>
              </a:prstGeom>
              <a:noFill/>
            </p:spPr>
            <p:txBody>
              <a:bodyPr wrap="square" rtlCol="0">
                <a:spAutoFit/>
              </a:bodyPr>
              <a:lstStyle/>
              <a:p>
                <a:pPr algn="just"/>
                <a:r>
                  <a:rPr lang="en-US" sz="2400" dirty="0">
                    <a:latin typeface="Segoe UI" panose="020B0502040204020203" pitchFamily="34" charset="0"/>
                    <a:cs typeface="Segoe UI" panose="020B0502040204020203" pitchFamily="34" charset="0"/>
                  </a:rPr>
                  <a:t>APIS  IT </a:t>
                </a:r>
                <a:r>
                  <a:rPr lang="en-US" sz="2400" dirty="0" err="1">
                    <a:latin typeface="Segoe UI" panose="020B0502040204020203" pitchFamily="34" charset="0"/>
                    <a:cs typeface="Segoe UI" panose="020B0502040204020203" pitchFamily="34" charset="0"/>
                  </a:rPr>
                  <a:t>će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sinergijom</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kompetencija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inovativnosti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svojih</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zaposlenika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primjene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standarda</a:t>
                </a:r>
                <a:r>
                  <a:rPr lang="en-US" sz="2400" dirty="0">
                    <a:latin typeface="Segoe UI" panose="020B0502040204020203" pitchFamily="34" charset="0"/>
                    <a:cs typeface="Segoe UI" panose="020B0502040204020203" pitchFamily="34" charset="0"/>
                  </a:rPr>
                  <a:t> u </a:t>
                </a:r>
                <a:r>
                  <a:rPr lang="en-US" sz="2400" dirty="0" err="1">
                    <a:latin typeface="Segoe UI" panose="020B0502040204020203" pitchFamily="34" charset="0"/>
                    <a:cs typeface="Segoe UI" panose="020B0502040204020203" pitchFamily="34" charset="0"/>
                  </a:rPr>
                  <a:t>poslovanju</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biti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nacionalni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referentni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centar</a:t>
                </a:r>
                <a:r>
                  <a:rPr lang="en-US" sz="2400" dirty="0">
                    <a:latin typeface="Segoe UI" panose="020B0502040204020203" pitchFamily="34" charset="0"/>
                    <a:cs typeface="Segoe UI" panose="020B0502040204020203" pitchFamily="34" charset="0"/>
                  </a:rPr>
                  <a:t> IT </a:t>
                </a:r>
                <a:r>
                  <a:rPr lang="en-US" sz="2400" dirty="0" err="1">
                    <a:latin typeface="Segoe UI" panose="020B0502040204020203" pitchFamily="34" charset="0"/>
                    <a:cs typeface="Segoe UI" panose="020B0502040204020203" pitchFamily="34" charset="0"/>
                  </a:rPr>
                  <a:t>podrške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digitalnoj</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transformaciji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javne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uprave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tako</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stvarati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nove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vrijednosti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društvu</a:t>
                </a:r>
                <a:r>
                  <a:rPr lang="en-US" sz="2400" dirty="0">
                    <a:latin typeface="Segoe UI" panose="020B0502040204020203" pitchFamily="34" charset="0"/>
                    <a:cs typeface="Segoe UI" panose="020B0502040204020203" pitchFamily="34" charset="0"/>
                  </a:rPr>
                  <a:t> u </a:t>
                </a:r>
                <a:r>
                  <a:rPr lang="en-US" sz="2400" dirty="0" err="1">
                    <a:latin typeface="Segoe UI" panose="020B0502040204020203" pitchFamily="34" charset="0"/>
                    <a:cs typeface="Segoe UI" panose="020B0502040204020203" pitchFamily="34" charset="0"/>
                  </a:rPr>
                  <a:t>cjelini</a:t>
                </a:r>
                <a:endParaRPr lang="en-US" sz="2400" dirty="0">
                  <a:latin typeface="Segoe UI" panose="020B0502040204020203" pitchFamily="34" charset="0"/>
                  <a:cs typeface="Segoe UI" panose="020B0502040204020203" pitchFamily="34" charset="0"/>
                </a:endParaRPr>
              </a:p>
            </p:txBody>
          </p:sp>
        </p:grpSp>
        <p:cxnSp>
          <p:nvCxnSpPr>
            <p:cNvPr id="32" name="Straight Connector 31"/>
            <p:cNvCxnSpPr/>
            <p:nvPr/>
          </p:nvCxnSpPr>
          <p:spPr>
            <a:xfrm>
              <a:off x="3600450" y="4885287"/>
              <a:ext cx="0" cy="1515703"/>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40" name="Freeform 463"/>
            <p:cNvSpPr>
              <a:spLocks noEditPoints="1"/>
            </p:cNvSpPr>
            <p:nvPr/>
          </p:nvSpPr>
          <p:spPr bwMode="auto">
            <a:xfrm>
              <a:off x="2392915" y="5270779"/>
              <a:ext cx="783754" cy="630417"/>
            </a:xfrm>
            <a:custGeom>
              <a:avLst/>
              <a:gdLst>
                <a:gd name="T0" fmla="*/ 16 w 176"/>
                <a:gd name="T1" fmla="*/ 104 h 144"/>
                <a:gd name="T2" fmla="*/ 24 w 176"/>
                <a:gd name="T3" fmla="*/ 104 h 144"/>
                <a:gd name="T4" fmla="*/ 44 w 176"/>
                <a:gd name="T5" fmla="*/ 84 h 144"/>
                <a:gd name="T6" fmla="*/ 136 w 176"/>
                <a:gd name="T7" fmla="*/ 80 h 144"/>
                <a:gd name="T8" fmla="*/ 116 w 176"/>
                <a:gd name="T9" fmla="*/ 108 h 144"/>
                <a:gd name="T10" fmla="*/ 136 w 176"/>
                <a:gd name="T11" fmla="*/ 88 h 144"/>
                <a:gd name="T12" fmla="*/ 136 w 176"/>
                <a:gd name="T13" fmla="*/ 80 h 144"/>
                <a:gd name="T14" fmla="*/ 143 w 176"/>
                <a:gd name="T15" fmla="*/ 16 h 144"/>
                <a:gd name="T16" fmla="*/ 120 w 176"/>
                <a:gd name="T17" fmla="*/ 0 h 144"/>
                <a:gd name="T18" fmla="*/ 80 w 176"/>
                <a:gd name="T19" fmla="*/ 24 h 144"/>
                <a:gd name="T20" fmla="*/ 33 w 176"/>
                <a:gd name="T21" fmla="*/ 16 h 144"/>
                <a:gd name="T22" fmla="*/ 4 w 176"/>
                <a:gd name="T23" fmla="*/ 87 h 144"/>
                <a:gd name="T24" fmla="*/ 40 w 176"/>
                <a:gd name="T25" fmla="*/ 144 h 144"/>
                <a:gd name="T26" fmla="*/ 97 w 176"/>
                <a:gd name="T27" fmla="*/ 112 h 144"/>
                <a:gd name="T28" fmla="*/ 176 w 176"/>
                <a:gd name="T29" fmla="*/ 104 h 144"/>
                <a:gd name="T30" fmla="*/ 40 w 176"/>
                <a:gd name="T31" fmla="*/ 136 h 144"/>
                <a:gd name="T32" fmla="*/ 40 w 176"/>
                <a:gd name="T33" fmla="*/ 72 h 144"/>
                <a:gd name="T34" fmla="*/ 40 w 176"/>
                <a:gd name="T35" fmla="*/ 136 h 144"/>
                <a:gd name="T36" fmla="*/ 40 w 176"/>
                <a:gd name="T37" fmla="*/ 64 h 144"/>
                <a:gd name="T38" fmla="*/ 41 w 176"/>
                <a:gd name="T39" fmla="*/ 17 h 144"/>
                <a:gd name="T40" fmla="*/ 56 w 176"/>
                <a:gd name="T41" fmla="*/ 8 h 144"/>
                <a:gd name="T42" fmla="*/ 72 w 176"/>
                <a:gd name="T43" fmla="*/ 23 h 144"/>
                <a:gd name="T44" fmla="*/ 96 w 176"/>
                <a:gd name="T45" fmla="*/ 104 h 144"/>
                <a:gd name="T46" fmla="*/ 80 w 176"/>
                <a:gd name="T47" fmla="*/ 96 h 144"/>
                <a:gd name="T48" fmla="*/ 96 w 176"/>
                <a:gd name="T49" fmla="*/ 104 h 144"/>
                <a:gd name="T50" fmla="*/ 80 w 176"/>
                <a:gd name="T51" fmla="*/ 88 h 144"/>
                <a:gd name="T52" fmla="*/ 96 w 176"/>
                <a:gd name="T53" fmla="*/ 32 h 144"/>
                <a:gd name="T54" fmla="*/ 104 w 176"/>
                <a:gd name="T55" fmla="*/ 23 h 144"/>
                <a:gd name="T56" fmla="*/ 120 w 176"/>
                <a:gd name="T57" fmla="*/ 8 h 144"/>
                <a:gd name="T58" fmla="*/ 135 w 176"/>
                <a:gd name="T59" fmla="*/ 17 h 144"/>
                <a:gd name="T60" fmla="*/ 136 w 176"/>
                <a:gd name="T61" fmla="*/ 64 h 144"/>
                <a:gd name="T62" fmla="*/ 104 w 176"/>
                <a:gd name="T63" fmla="*/ 23 h 144"/>
                <a:gd name="T64" fmla="*/ 104 w 176"/>
                <a:gd name="T65" fmla="*/ 104 h 144"/>
                <a:gd name="T66" fmla="*/ 168 w 176"/>
                <a:gd name="T67" fmla="*/ 10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44">
                  <a:moveTo>
                    <a:pt x="40" y="80"/>
                  </a:moveTo>
                  <a:cubicBezTo>
                    <a:pt x="27" y="80"/>
                    <a:pt x="16" y="91"/>
                    <a:pt x="16" y="104"/>
                  </a:cubicBezTo>
                  <a:cubicBezTo>
                    <a:pt x="16" y="106"/>
                    <a:pt x="18" y="108"/>
                    <a:pt x="20" y="108"/>
                  </a:cubicBezTo>
                  <a:cubicBezTo>
                    <a:pt x="22" y="108"/>
                    <a:pt x="24" y="106"/>
                    <a:pt x="24" y="104"/>
                  </a:cubicBezTo>
                  <a:cubicBezTo>
                    <a:pt x="24" y="95"/>
                    <a:pt x="31" y="88"/>
                    <a:pt x="40" y="88"/>
                  </a:cubicBezTo>
                  <a:cubicBezTo>
                    <a:pt x="42" y="88"/>
                    <a:pt x="44" y="86"/>
                    <a:pt x="44" y="84"/>
                  </a:cubicBezTo>
                  <a:cubicBezTo>
                    <a:pt x="44" y="82"/>
                    <a:pt x="42" y="80"/>
                    <a:pt x="40" y="80"/>
                  </a:cubicBezTo>
                  <a:moveTo>
                    <a:pt x="136" y="80"/>
                  </a:moveTo>
                  <a:cubicBezTo>
                    <a:pt x="123" y="80"/>
                    <a:pt x="112" y="91"/>
                    <a:pt x="112" y="104"/>
                  </a:cubicBezTo>
                  <a:cubicBezTo>
                    <a:pt x="112" y="106"/>
                    <a:pt x="114" y="108"/>
                    <a:pt x="116" y="108"/>
                  </a:cubicBezTo>
                  <a:cubicBezTo>
                    <a:pt x="118" y="108"/>
                    <a:pt x="120" y="106"/>
                    <a:pt x="120" y="104"/>
                  </a:cubicBezTo>
                  <a:cubicBezTo>
                    <a:pt x="120" y="95"/>
                    <a:pt x="127" y="88"/>
                    <a:pt x="136" y="88"/>
                  </a:cubicBezTo>
                  <a:cubicBezTo>
                    <a:pt x="138" y="88"/>
                    <a:pt x="140" y="86"/>
                    <a:pt x="140" y="84"/>
                  </a:cubicBezTo>
                  <a:cubicBezTo>
                    <a:pt x="140" y="82"/>
                    <a:pt x="138" y="80"/>
                    <a:pt x="136" y="80"/>
                  </a:cubicBezTo>
                  <a:moveTo>
                    <a:pt x="172" y="87"/>
                  </a:moveTo>
                  <a:cubicBezTo>
                    <a:pt x="143" y="16"/>
                    <a:pt x="143" y="16"/>
                    <a:pt x="143" y="16"/>
                  </a:cubicBezTo>
                  <a:cubicBezTo>
                    <a:pt x="143" y="16"/>
                    <a:pt x="143" y="16"/>
                    <a:pt x="143" y="16"/>
                  </a:cubicBezTo>
                  <a:cubicBezTo>
                    <a:pt x="139" y="7"/>
                    <a:pt x="130" y="0"/>
                    <a:pt x="120" y="0"/>
                  </a:cubicBezTo>
                  <a:cubicBezTo>
                    <a:pt x="107" y="0"/>
                    <a:pt x="96" y="11"/>
                    <a:pt x="96" y="24"/>
                  </a:cubicBezTo>
                  <a:cubicBezTo>
                    <a:pt x="80" y="24"/>
                    <a:pt x="80" y="24"/>
                    <a:pt x="80" y="24"/>
                  </a:cubicBezTo>
                  <a:cubicBezTo>
                    <a:pt x="80" y="11"/>
                    <a:pt x="69" y="0"/>
                    <a:pt x="56" y="0"/>
                  </a:cubicBezTo>
                  <a:cubicBezTo>
                    <a:pt x="46" y="0"/>
                    <a:pt x="37" y="7"/>
                    <a:pt x="33" y="16"/>
                  </a:cubicBezTo>
                  <a:cubicBezTo>
                    <a:pt x="33" y="16"/>
                    <a:pt x="33" y="16"/>
                    <a:pt x="33" y="16"/>
                  </a:cubicBezTo>
                  <a:cubicBezTo>
                    <a:pt x="4" y="87"/>
                    <a:pt x="4" y="87"/>
                    <a:pt x="4" y="87"/>
                  </a:cubicBezTo>
                  <a:cubicBezTo>
                    <a:pt x="1" y="92"/>
                    <a:pt x="0" y="98"/>
                    <a:pt x="0" y="104"/>
                  </a:cubicBezTo>
                  <a:cubicBezTo>
                    <a:pt x="0" y="126"/>
                    <a:pt x="18" y="144"/>
                    <a:pt x="40" y="144"/>
                  </a:cubicBezTo>
                  <a:cubicBezTo>
                    <a:pt x="59" y="144"/>
                    <a:pt x="75" y="130"/>
                    <a:pt x="79" y="112"/>
                  </a:cubicBezTo>
                  <a:cubicBezTo>
                    <a:pt x="97" y="112"/>
                    <a:pt x="97" y="112"/>
                    <a:pt x="97" y="112"/>
                  </a:cubicBezTo>
                  <a:cubicBezTo>
                    <a:pt x="101" y="130"/>
                    <a:pt x="117" y="144"/>
                    <a:pt x="136" y="144"/>
                  </a:cubicBezTo>
                  <a:cubicBezTo>
                    <a:pt x="158" y="144"/>
                    <a:pt x="176" y="126"/>
                    <a:pt x="176" y="104"/>
                  </a:cubicBezTo>
                  <a:cubicBezTo>
                    <a:pt x="176" y="98"/>
                    <a:pt x="175" y="92"/>
                    <a:pt x="172" y="87"/>
                  </a:cubicBezTo>
                  <a:moveTo>
                    <a:pt x="40" y="136"/>
                  </a:moveTo>
                  <a:cubicBezTo>
                    <a:pt x="22" y="136"/>
                    <a:pt x="8" y="122"/>
                    <a:pt x="8" y="104"/>
                  </a:cubicBezTo>
                  <a:cubicBezTo>
                    <a:pt x="8" y="86"/>
                    <a:pt x="22" y="72"/>
                    <a:pt x="40" y="72"/>
                  </a:cubicBezTo>
                  <a:cubicBezTo>
                    <a:pt x="58" y="72"/>
                    <a:pt x="72" y="86"/>
                    <a:pt x="72" y="104"/>
                  </a:cubicBezTo>
                  <a:cubicBezTo>
                    <a:pt x="72" y="122"/>
                    <a:pt x="58" y="136"/>
                    <a:pt x="40" y="136"/>
                  </a:cubicBezTo>
                  <a:moveTo>
                    <a:pt x="72" y="80"/>
                  </a:moveTo>
                  <a:cubicBezTo>
                    <a:pt x="65" y="70"/>
                    <a:pt x="53" y="64"/>
                    <a:pt x="40" y="64"/>
                  </a:cubicBezTo>
                  <a:cubicBezTo>
                    <a:pt x="33" y="64"/>
                    <a:pt x="26" y="66"/>
                    <a:pt x="20" y="69"/>
                  </a:cubicBezTo>
                  <a:cubicBezTo>
                    <a:pt x="41" y="17"/>
                    <a:pt x="41" y="17"/>
                    <a:pt x="41" y="17"/>
                  </a:cubicBezTo>
                  <a:cubicBezTo>
                    <a:pt x="41" y="17"/>
                    <a:pt x="41" y="17"/>
                    <a:pt x="41" y="17"/>
                  </a:cubicBezTo>
                  <a:cubicBezTo>
                    <a:pt x="44" y="12"/>
                    <a:pt x="50" y="8"/>
                    <a:pt x="56" y="8"/>
                  </a:cubicBezTo>
                  <a:cubicBezTo>
                    <a:pt x="64" y="8"/>
                    <a:pt x="71" y="14"/>
                    <a:pt x="72" y="23"/>
                  </a:cubicBezTo>
                  <a:cubicBezTo>
                    <a:pt x="72" y="23"/>
                    <a:pt x="72" y="23"/>
                    <a:pt x="72" y="23"/>
                  </a:cubicBezTo>
                  <a:lnTo>
                    <a:pt x="72" y="80"/>
                  </a:lnTo>
                  <a:close/>
                  <a:moveTo>
                    <a:pt x="96" y="104"/>
                  </a:moveTo>
                  <a:cubicBezTo>
                    <a:pt x="80" y="104"/>
                    <a:pt x="80" y="104"/>
                    <a:pt x="80" y="104"/>
                  </a:cubicBezTo>
                  <a:cubicBezTo>
                    <a:pt x="80" y="96"/>
                    <a:pt x="80" y="96"/>
                    <a:pt x="80" y="96"/>
                  </a:cubicBezTo>
                  <a:cubicBezTo>
                    <a:pt x="96" y="96"/>
                    <a:pt x="96" y="96"/>
                    <a:pt x="96" y="96"/>
                  </a:cubicBezTo>
                  <a:lnTo>
                    <a:pt x="96" y="104"/>
                  </a:lnTo>
                  <a:close/>
                  <a:moveTo>
                    <a:pt x="96" y="88"/>
                  </a:moveTo>
                  <a:cubicBezTo>
                    <a:pt x="80" y="88"/>
                    <a:pt x="80" y="88"/>
                    <a:pt x="80" y="88"/>
                  </a:cubicBezTo>
                  <a:cubicBezTo>
                    <a:pt x="80" y="32"/>
                    <a:pt x="80" y="32"/>
                    <a:pt x="80" y="32"/>
                  </a:cubicBezTo>
                  <a:cubicBezTo>
                    <a:pt x="96" y="32"/>
                    <a:pt x="96" y="32"/>
                    <a:pt x="96" y="32"/>
                  </a:cubicBezTo>
                  <a:lnTo>
                    <a:pt x="96" y="88"/>
                  </a:lnTo>
                  <a:close/>
                  <a:moveTo>
                    <a:pt x="104" y="23"/>
                  </a:moveTo>
                  <a:cubicBezTo>
                    <a:pt x="104" y="23"/>
                    <a:pt x="104" y="23"/>
                    <a:pt x="104" y="23"/>
                  </a:cubicBezTo>
                  <a:cubicBezTo>
                    <a:pt x="105" y="14"/>
                    <a:pt x="112" y="8"/>
                    <a:pt x="120" y="8"/>
                  </a:cubicBezTo>
                  <a:cubicBezTo>
                    <a:pt x="126" y="8"/>
                    <a:pt x="132" y="12"/>
                    <a:pt x="135" y="17"/>
                  </a:cubicBezTo>
                  <a:cubicBezTo>
                    <a:pt x="135" y="17"/>
                    <a:pt x="135" y="17"/>
                    <a:pt x="135" y="17"/>
                  </a:cubicBezTo>
                  <a:cubicBezTo>
                    <a:pt x="156" y="69"/>
                    <a:pt x="156" y="69"/>
                    <a:pt x="156" y="69"/>
                  </a:cubicBezTo>
                  <a:cubicBezTo>
                    <a:pt x="150" y="66"/>
                    <a:pt x="143" y="64"/>
                    <a:pt x="136" y="64"/>
                  </a:cubicBezTo>
                  <a:cubicBezTo>
                    <a:pt x="123" y="64"/>
                    <a:pt x="111" y="70"/>
                    <a:pt x="104" y="80"/>
                  </a:cubicBezTo>
                  <a:lnTo>
                    <a:pt x="104" y="23"/>
                  </a:lnTo>
                  <a:close/>
                  <a:moveTo>
                    <a:pt x="136" y="136"/>
                  </a:moveTo>
                  <a:cubicBezTo>
                    <a:pt x="118" y="136"/>
                    <a:pt x="104" y="122"/>
                    <a:pt x="104" y="104"/>
                  </a:cubicBezTo>
                  <a:cubicBezTo>
                    <a:pt x="104" y="86"/>
                    <a:pt x="118" y="72"/>
                    <a:pt x="136" y="72"/>
                  </a:cubicBezTo>
                  <a:cubicBezTo>
                    <a:pt x="154" y="72"/>
                    <a:pt x="168" y="86"/>
                    <a:pt x="168" y="104"/>
                  </a:cubicBezTo>
                  <a:cubicBezTo>
                    <a:pt x="168" y="122"/>
                    <a:pt x="154" y="136"/>
                    <a:pt x="136" y="136"/>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uk-UA"/>
            </a:p>
          </p:txBody>
        </p:sp>
      </p:grpSp>
    </p:spTree>
    <p:extLst>
      <p:ext uri="{BB962C8B-B14F-4D97-AF65-F5344CB8AC3E}">
        <p14:creationId xmlns:p14="http://schemas.microsoft.com/office/powerpoint/2010/main" val="306228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latin typeface="Segoe UI" panose="020B0502040204020203" pitchFamily="34" charset="0"/>
                <a:cs typeface="Segoe UI" panose="020B0502040204020203" pitchFamily="34" charset="0"/>
              </a:rPr>
              <a:t>APIS IT</a:t>
            </a:r>
            <a:r>
              <a:rPr lang="hr-HR" dirty="0">
                <a:solidFill>
                  <a:schemeClr val="accent1"/>
                </a:solidFill>
                <a:latin typeface="Segoe UI" panose="020B0502040204020203" pitchFamily="34" charset="0"/>
                <a:cs typeface="Segoe UI" panose="020B0502040204020203" pitchFamily="34" charset="0"/>
              </a:rPr>
              <a:t/>
            </a:r>
            <a:br>
              <a:rPr lang="hr-HR" dirty="0">
                <a:solidFill>
                  <a:schemeClr val="accent1"/>
                </a:solidFill>
                <a:latin typeface="Segoe UI" panose="020B0502040204020203" pitchFamily="34" charset="0"/>
                <a:cs typeface="Segoe UI" panose="020B0502040204020203" pitchFamily="34" charset="0"/>
              </a:rPr>
            </a:br>
            <a:r>
              <a:rPr lang="hr-HR" dirty="0">
                <a:solidFill>
                  <a:schemeClr val="accent1"/>
                </a:solidFill>
                <a:latin typeface="Segoe UI" panose="020B0502040204020203" pitchFamily="34" charset="0"/>
                <a:cs typeface="Segoe UI" panose="020B0502040204020203" pitchFamily="34" charset="0"/>
              </a:rPr>
              <a:t>ključni korisnici</a:t>
            </a:r>
            <a:endParaRPr lang="uk-UA" dirty="0">
              <a:latin typeface="Segoe UI" panose="020B0502040204020203" pitchFamily="34" charset="0"/>
              <a:cs typeface="Segoe UI" panose="020B0502040204020203" pitchFamily="34" charset="0"/>
            </a:endParaRPr>
          </a:p>
        </p:txBody>
      </p:sp>
      <p:cxnSp>
        <p:nvCxnSpPr>
          <p:cNvPr id="58" name="Straight Connector 57"/>
          <p:cNvCxnSpPr/>
          <p:nvPr/>
        </p:nvCxnSpPr>
        <p:spPr>
          <a:xfrm>
            <a:off x="-4335898" y="3657600"/>
            <a:ext cx="0" cy="417731"/>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545740" y="4997859"/>
            <a:ext cx="0" cy="437436"/>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0152490" y="2310357"/>
            <a:ext cx="8135510" cy="5016758"/>
          </a:xfrm>
          <a:prstGeom prst="rect">
            <a:avLst/>
          </a:prstGeom>
          <a:noFill/>
        </p:spPr>
        <p:txBody>
          <a:bodyPr wrap="square" rtlCol="0">
            <a:spAutoFit/>
          </a:bodyPr>
          <a:lstStyle/>
          <a:p>
            <a:pPr marL="457200" indent="-457200">
              <a:buClr>
                <a:schemeClr val="accent1"/>
              </a:buClr>
              <a:buFont typeface="Courier New" panose="02070309020205020404" pitchFamily="49" charset="0"/>
              <a:buChar char="o"/>
            </a:pPr>
            <a:r>
              <a:rPr lang="en-US" sz="3200" dirty="0" err="1">
                <a:latin typeface="Segoe UI" panose="020B0502040204020203" pitchFamily="34" charset="0"/>
                <a:cs typeface="Segoe UI" panose="020B0502040204020203" pitchFamily="34" charset="0"/>
              </a:rPr>
              <a:t>Ministarstvo</a:t>
            </a:r>
            <a:r>
              <a:rPr lang="en-US" sz="3200" dirty="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kulture</a:t>
            </a:r>
            <a:endParaRPr lang="uk-UA" sz="3200" dirty="0">
              <a:latin typeface="Segoe UI" panose="020B0502040204020203" pitchFamily="34" charset="0"/>
              <a:cs typeface="Segoe UI" panose="020B0502040204020203" pitchFamily="34" charset="0"/>
            </a:endParaRPr>
          </a:p>
          <a:p>
            <a:pPr marL="457200" indent="-457200">
              <a:buClr>
                <a:schemeClr val="accent1"/>
              </a:buClr>
              <a:buFont typeface="Courier New" panose="02070309020205020404" pitchFamily="49" charset="0"/>
              <a:buChar char="o"/>
            </a:pPr>
            <a:r>
              <a:rPr lang="en-US" sz="3200" dirty="0" err="1" smtClean="0">
                <a:latin typeface="Segoe UI" panose="020B0502040204020203" pitchFamily="34" charset="0"/>
                <a:cs typeface="Segoe UI" panose="020B0502040204020203" pitchFamily="34" charset="0"/>
              </a:rPr>
              <a:t>Ministarstvo</a:t>
            </a:r>
            <a:r>
              <a:rPr lang="en-US" sz="3200" dirty="0" smtClean="0">
                <a:latin typeface="Segoe UI" panose="020B0502040204020203" pitchFamily="34" charset="0"/>
                <a:cs typeface="Segoe UI" panose="020B0502040204020203" pitchFamily="34" charset="0"/>
              </a:rPr>
              <a:t> </a:t>
            </a:r>
            <a:r>
              <a:rPr lang="en-US" sz="3200" dirty="0" err="1" smtClean="0">
                <a:latin typeface="Segoe UI" panose="020B0502040204020203" pitchFamily="34" charset="0"/>
                <a:cs typeface="Segoe UI" panose="020B0502040204020203" pitchFamily="34" charset="0"/>
              </a:rPr>
              <a:t>branitelja</a:t>
            </a:r>
            <a:endParaRPr lang="hr-HR" sz="3200" dirty="0" smtClean="0">
              <a:latin typeface="Segoe UI" panose="020B0502040204020203" pitchFamily="34" charset="0"/>
              <a:cs typeface="Segoe UI" panose="020B0502040204020203" pitchFamily="34" charset="0"/>
            </a:endParaRPr>
          </a:p>
          <a:p>
            <a:pPr marL="457200" indent="-457200">
              <a:buClr>
                <a:schemeClr val="accent1"/>
              </a:buClr>
              <a:buFont typeface="Courier New" panose="02070309020205020404" pitchFamily="49" charset="0"/>
              <a:buChar char="o"/>
            </a:pPr>
            <a:r>
              <a:rPr lang="en-US" sz="3200" dirty="0" err="1">
                <a:latin typeface="Segoe UI" panose="020B0502040204020203" pitchFamily="34" charset="0"/>
                <a:cs typeface="Segoe UI" panose="020B0502040204020203" pitchFamily="34" charset="0"/>
              </a:rPr>
              <a:t>Agencija</a:t>
            </a:r>
            <a:r>
              <a:rPr lang="en-US" sz="3200" dirty="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za</a:t>
            </a:r>
            <a:r>
              <a:rPr lang="en-US" sz="3200" dirty="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ozakonjenje</a:t>
            </a:r>
            <a:r>
              <a:rPr lang="en-US" sz="3200" dirty="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nezakonito</a:t>
            </a:r>
            <a:r>
              <a:rPr lang="en-US" sz="3200" dirty="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izgrađenih</a:t>
            </a:r>
            <a:r>
              <a:rPr lang="en-US" sz="3200" dirty="0">
                <a:latin typeface="Segoe UI" panose="020B0502040204020203" pitchFamily="34" charset="0"/>
                <a:cs typeface="Segoe UI" panose="020B0502040204020203" pitchFamily="34" charset="0"/>
              </a:rPr>
              <a:t> </a:t>
            </a:r>
            <a:r>
              <a:rPr lang="en-US" sz="3200" dirty="0" err="1" smtClean="0">
                <a:latin typeface="Segoe UI" panose="020B0502040204020203" pitchFamily="34" charset="0"/>
                <a:cs typeface="Segoe UI" panose="020B0502040204020203" pitchFamily="34" charset="0"/>
              </a:rPr>
              <a:t>zgrada</a:t>
            </a:r>
            <a:endParaRPr lang="hr-HR" sz="3200" dirty="0" smtClean="0">
              <a:latin typeface="Segoe UI" panose="020B0502040204020203" pitchFamily="34" charset="0"/>
              <a:cs typeface="Segoe UI" panose="020B0502040204020203" pitchFamily="34" charset="0"/>
            </a:endParaRPr>
          </a:p>
          <a:p>
            <a:pPr marL="457200" indent="-457200">
              <a:buClr>
                <a:schemeClr val="accent1"/>
              </a:buClr>
              <a:buFont typeface="Courier New" panose="02070309020205020404" pitchFamily="49" charset="0"/>
              <a:buChar char="o"/>
            </a:pPr>
            <a:r>
              <a:rPr lang="pl-PL" sz="3200" dirty="0" err="1">
                <a:latin typeface="Segoe UI" panose="020B0502040204020203" pitchFamily="34" charset="0"/>
                <a:cs typeface="Segoe UI" panose="020B0502040204020203" pitchFamily="34" charset="0"/>
              </a:rPr>
              <a:t>Hrvatski</a:t>
            </a:r>
            <a:r>
              <a:rPr lang="pl-PL" sz="3200" dirty="0">
                <a:latin typeface="Segoe UI" panose="020B0502040204020203" pitchFamily="34" charset="0"/>
                <a:cs typeface="Segoe UI" panose="020B0502040204020203" pitchFamily="34" charset="0"/>
              </a:rPr>
              <a:t> </a:t>
            </a:r>
            <a:r>
              <a:rPr lang="pl-PL" sz="3200" dirty="0" err="1">
                <a:latin typeface="Segoe UI" panose="020B0502040204020203" pitchFamily="34" charset="0"/>
                <a:cs typeface="Segoe UI" panose="020B0502040204020203" pitchFamily="34" charset="0"/>
              </a:rPr>
              <a:t>zavod</a:t>
            </a:r>
            <a:r>
              <a:rPr lang="pl-PL" sz="3200" dirty="0">
                <a:latin typeface="Segoe UI" panose="020B0502040204020203" pitchFamily="34" charset="0"/>
                <a:cs typeface="Segoe UI" panose="020B0502040204020203" pitchFamily="34" charset="0"/>
              </a:rPr>
              <a:t> za </a:t>
            </a:r>
            <a:r>
              <a:rPr lang="pl-PL" sz="3200" dirty="0" err="1">
                <a:latin typeface="Segoe UI" panose="020B0502040204020203" pitchFamily="34" charset="0"/>
                <a:cs typeface="Segoe UI" panose="020B0502040204020203" pitchFamily="34" charset="0"/>
              </a:rPr>
              <a:t>prostorni</a:t>
            </a:r>
            <a:r>
              <a:rPr lang="pl-PL" sz="3200" dirty="0">
                <a:latin typeface="Segoe UI" panose="020B0502040204020203" pitchFamily="34" charset="0"/>
                <a:cs typeface="Segoe UI" panose="020B0502040204020203" pitchFamily="34" charset="0"/>
              </a:rPr>
              <a:t> </a:t>
            </a:r>
            <a:r>
              <a:rPr lang="pl-PL" sz="3200" dirty="0" err="1" smtClean="0">
                <a:latin typeface="Segoe UI" panose="020B0502040204020203" pitchFamily="34" charset="0"/>
                <a:cs typeface="Segoe UI" panose="020B0502040204020203" pitchFamily="34" charset="0"/>
              </a:rPr>
              <a:t>razvoj</a:t>
            </a:r>
            <a:endParaRPr lang="pl-PL" sz="3200" dirty="0" smtClean="0">
              <a:latin typeface="Segoe UI" panose="020B0502040204020203" pitchFamily="34" charset="0"/>
              <a:cs typeface="Segoe UI" panose="020B0502040204020203" pitchFamily="34" charset="0"/>
            </a:endParaRPr>
          </a:p>
          <a:p>
            <a:pPr marL="457200" indent="-457200">
              <a:buClr>
                <a:schemeClr val="accent1"/>
              </a:buClr>
              <a:buFont typeface="Courier New" panose="02070309020205020404" pitchFamily="49" charset="0"/>
              <a:buChar char="o"/>
            </a:pPr>
            <a:r>
              <a:rPr lang="pl-PL" sz="3200" dirty="0" err="1">
                <a:latin typeface="Segoe UI" panose="020B0502040204020203" pitchFamily="34" charset="0"/>
                <a:cs typeface="Segoe UI" panose="020B0502040204020203" pitchFamily="34" charset="0"/>
              </a:rPr>
              <a:t>Hrvatski</a:t>
            </a:r>
            <a:r>
              <a:rPr lang="pl-PL" sz="3200" dirty="0">
                <a:latin typeface="Segoe UI" panose="020B0502040204020203" pitchFamily="34" charset="0"/>
                <a:cs typeface="Segoe UI" panose="020B0502040204020203" pitchFamily="34" charset="0"/>
              </a:rPr>
              <a:t> </a:t>
            </a:r>
            <a:r>
              <a:rPr lang="pl-PL" sz="3200" dirty="0" err="1">
                <a:latin typeface="Segoe UI" panose="020B0502040204020203" pitchFamily="34" charset="0"/>
                <a:cs typeface="Segoe UI" panose="020B0502040204020203" pitchFamily="34" charset="0"/>
              </a:rPr>
              <a:t>zavod</a:t>
            </a:r>
            <a:r>
              <a:rPr lang="pl-PL" sz="3200" dirty="0">
                <a:latin typeface="Segoe UI" panose="020B0502040204020203" pitchFamily="34" charset="0"/>
                <a:cs typeface="Segoe UI" panose="020B0502040204020203" pitchFamily="34" charset="0"/>
              </a:rPr>
              <a:t> za </a:t>
            </a:r>
            <a:r>
              <a:rPr lang="pl-PL" sz="3200" dirty="0" err="1">
                <a:latin typeface="Segoe UI" panose="020B0502040204020203" pitchFamily="34" charset="0"/>
                <a:cs typeface="Segoe UI" panose="020B0502040204020203" pitchFamily="34" charset="0"/>
              </a:rPr>
              <a:t>javno</a:t>
            </a:r>
            <a:r>
              <a:rPr lang="pl-PL" sz="3200" dirty="0">
                <a:latin typeface="Segoe UI" panose="020B0502040204020203" pitchFamily="34" charset="0"/>
                <a:cs typeface="Segoe UI" panose="020B0502040204020203" pitchFamily="34" charset="0"/>
              </a:rPr>
              <a:t> </a:t>
            </a:r>
            <a:r>
              <a:rPr lang="pl-PL" sz="3200" dirty="0" err="1" smtClean="0">
                <a:latin typeface="Segoe UI" panose="020B0502040204020203" pitchFamily="34" charset="0"/>
                <a:cs typeface="Segoe UI" panose="020B0502040204020203" pitchFamily="34" charset="0"/>
              </a:rPr>
              <a:t>zdravstvo</a:t>
            </a:r>
            <a:endParaRPr lang="pl-PL" sz="3200" dirty="0" smtClean="0">
              <a:latin typeface="Segoe UI" panose="020B0502040204020203" pitchFamily="34" charset="0"/>
              <a:cs typeface="Segoe UI" panose="020B0502040204020203" pitchFamily="34" charset="0"/>
            </a:endParaRPr>
          </a:p>
          <a:p>
            <a:pPr marL="457200" indent="-457200">
              <a:buClr>
                <a:schemeClr val="accent1"/>
              </a:buClr>
              <a:buFont typeface="Courier New" panose="02070309020205020404" pitchFamily="49" charset="0"/>
              <a:buChar char="o"/>
            </a:pPr>
            <a:r>
              <a:rPr lang="en-US" sz="3200" dirty="0" err="1">
                <a:latin typeface="Segoe UI" panose="020B0502040204020203" pitchFamily="34" charset="0"/>
                <a:cs typeface="Segoe UI" panose="020B0502040204020203" pitchFamily="34" charset="0"/>
              </a:rPr>
              <a:t>Državna</a:t>
            </a:r>
            <a:r>
              <a:rPr lang="en-US" sz="3200" dirty="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geodetska</a:t>
            </a:r>
            <a:r>
              <a:rPr lang="en-US" sz="3200" dirty="0">
                <a:latin typeface="Segoe UI" panose="020B0502040204020203" pitchFamily="34" charset="0"/>
                <a:cs typeface="Segoe UI" panose="020B0502040204020203" pitchFamily="34" charset="0"/>
              </a:rPr>
              <a:t> </a:t>
            </a:r>
            <a:r>
              <a:rPr lang="en-US" sz="3200" dirty="0" err="1" smtClean="0">
                <a:latin typeface="Segoe UI" panose="020B0502040204020203" pitchFamily="34" charset="0"/>
                <a:cs typeface="Segoe UI" panose="020B0502040204020203" pitchFamily="34" charset="0"/>
              </a:rPr>
              <a:t>uprava</a:t>
            </a:r>
            <a:endParaRPr lang="hr-HR" sz="3200" dirty="0" smtClean="0">
              <a:latin typeface="Segoe UI" panose="020B0502040204020203" pitchFamily="34" charset="0"/>
              <a:cs typeface="Segoe UI" panose="020B0502040204020203" pitchFamily="34" charset="0"/>
            </a:endParaRPr>
          </a:p>
          <a:p>
            <a:pPr marL="457200" indent="-457200">
              <a:buClr>
                <a:schemeClr val="accent1"/>
              </a:buClr>
              <a:buFont typeface="Courier New" panose="02070309020205020404" pitchFamily="49" charset="0"/>
              <a:buChar char="o"/>
            </a:pPr>
            <a:r>
              <a:rPr lang="en-US" sz="3200" dirty="0" err="1" smtClean="0">
                <a:latin typeface="Segoe UI" panose="020B0502040204020203" pitchFamily="34" charset="0"/>
                <a:cs typeface="Segoe UI" panose="020B0502040204020203" pitchFamily="34" charset="0"/>
              </a:rPr>
              <a:t>Regos</a:t>
            </a:r>
            <a:endParaRPr lang="hr-HR" sz="3200" dirty="0" smtClean="0">
              <a:latin typeface="Segoe UI" panose="020B0502040204020203" pitchFamily="34" charset="0"/>
              <a:cs typeface="Segoe UI" panose="020B0502040204020203" pitchFamily="34" charset="0"/>
            </a:endParaRPr>
          </a:p>
          <a:p>
            <a:pPr marL="457200" indent="-457200">
              <a:buClr>
                <a:schemeClr val="accent1"/>
              </a:buClr>
              <a:buFont typeface="Courier New" panose="02070309020205020404" pitchFamily="49" charset="0"/>
              <a:buChar char="o"/>
            </a:pPr>
            <a:r>
              <a:rPr lang="en-US" sz="3200" dirty="0">
                <a:latin typeface="Segoe UI" panose="020B0502040204020203" pitchFamily="34" charset="0"/>
                <a:cs typeface="Segoe UI" panose="020B0502040204020203" pitchFamily="34" charset="0"/>
              </a:rPr>
              <a:t>Grad </a:t>
            </a:r>
            <a:r>
              <a:rPr lang="en-US" sz="3200" dirty="0" err="1">
                <a:latin typeface="Segoe UI" panose="020B0502040204020203" pitchFamily="34" charset="0"/>
                <a:cs typeface="Segoe UI" panose="020B0502040204020203" pitchFamily="34" charset="0"/>
              </a:rPr>
              <a:t>Velika</a:t>
            </a:r>
            <a:r>
              <a:rPr lang="en-US" sz="3200" dirty="0">
                <a:latin typeface="Segoe UI" panose="020B0502040204020203" pitchFamily="34" charset="0"/>
                <a:cs typeface="Segoe UI" panose="020B0502040204020203" pitchFamily="34" charset="0"/>
              </a:rPr>
              <a:t> </a:t>
            </a:r>
            <a:r>
              <a:rPr lang="en-US" sz="3200" dirty="0" err="1" smtClean="0">
                <a:latin typeface="Segoe UI" panose="020B0502040204020203" pitchFamily="34" charset="0"/>
                <a:cs typeface="Segoe UI" panose="020B0502040204020203" pitchFamily="34" charset="0"/>
              </a:rPr>
              <a:t>Gorica</a:t>
            </a:r>
            <a:endParaRPr lang="hr-HR" sz="3200" dirty="0" smtClean="0">
              <a:latin typeface="Segoe UI" panose="020B0502040204020203" pitchFamily="34" charset="0"/>
              <a:cs typeface="Segoe UI" panose="020B0502040204020203" pitchFamily="34" charset="0"/>
            </a:endParaRPr>
          </a:p>
          <a:p>
            <a:pPr marL="457200" indent="-457200">
              <a:buClr>
                <a:schemeClr val="accent1"/>
              </a:buClr>
              <a:buFont typeface="Courier New" panose="02070309020205020404" pitchFamily="49" charset="0"/>
              <a:buChar char="o"/>
            </a:pPr>
            <a:r>
              <a:rPr lang="en-US" sz="3200" dirty="0" err="1">
                <a:latin typeface="Segoe UI" panose="020B0502040204020203" pitchFamily="34" charset="0"/>
                <a:cs typeface="Segoe UI" panose="020B0502040204020203" pitchFamily="34" charset="0"/>
              </a:rPr>
              <a:t>Istarska</a:t>
            </a:r>
            <a:r>
              <a:rPr lang="en-US" sz="3200" dirty="0">
                <a:latin typeface="Segoe UI" panose="020B0502040204020203" pitchFamily="34" charset="0"/>
                <a:cs typeface="Segoe UI" panose="020B0502040204020203" pitchFamily="34" charset="0"/>
              </a:rPr>
              <a:t> </a:t>
            </a:r>
            <a:r>
              <a:rPr lang="en-US" sz="3200" dirty="0" err="1" smtClean="0">
                <a:latin typeface="Segoe UI" panose="020B0502040204020203" pitchFamily="34" charset="0"/>
                <a:cs typeface="Segoe UI" panose="020B0502040204020203" pitchFamily="34" charset="0"/>
              </a:rPr>
              <a:t>županija</a:t>
            </a:r>
            <a:endParaRPr lang="uk-UA" sz="3200" dirty="0">
              <a:latin typeface="Segoe UI" panose="020B0502040204020203" pitchFamily="34" charset="0"/>
              <a:cs typeface="Segoe UI" panose="020B0502040204020203" pitchFamily="34" charset="0"/>
            </a:endParaRPr>
          </a:p>
        </p:txBody>
      </p:sp>
      <p:sp>
        <p:nvSpPr>
          <p:cNvPr id="77" name="TextBox 76"/>
          <p:cNvSpPr txBox="1"/>
          <p:nvPr/>
        </p:nvSpPr>
        <p:spPr>
          <a:xfrm>
            <a:off x="1524000" y="2310357"/>
            <a:ext cx="7772400" cy="5016758"/>
          </a:xfrm>
          <a:prstGeom prst="rect">
            <a:avLst/>
          </a:prstGeom>
          <a:noFill/>
        </p:spPr>
        <p:txBody>
          <a:bodyPr wrap="square" rtlCol="0">
            <a:spAutoFit/>
          </a:bodyPr>
          <a:lstStyle/>
          <a:p>
            <a:pPr marL="457200" indent="-457200">
              <a:buClr>
                <a:schemeClr val="accent1"/>
              </a:buClr>
              <a:buFont typeface="Courier New" panose="02070309020205020404" pitchFamily="49" charset="0"/>
              <a:buChar char="o"/>
            </a:pPr>
            <a:r>
              <a:rPr lang="en-US" sz="3200" dirty="0" err="1">
                <a:latin typeface="Segoe UI" panose="020B0502040204020203" pitchFamily="34" charset="0"/>
                <a:cs typeface="Segoe UI" panose="020B0502040204020203" pitchFamily="34" charset="0"/>
              </a:rPr>
              <a:t>Ministarstvo</a:t>
            </a:r>
            <a:r>
              <a:rPr lang="en-US" sz="3200" dirty="0">
                <a:latin typeface="Segoe UI" panose="020B0502040204020203" pitchFamily="34" charset="0"/>
                <a:cs typeface="Segoe UI" panose="020B0502040204020203" pitchFamily="34" charset="0"/>
              </a:rPr>
              <a:t> </a:t>
            </a:r>
            <a:r>
              <a:rPr lang="en-US" sz="3200" dirty="0" err="1" smtClean="0">
                <a:latin typeface="Segoe UI" panose="020B0502040204020203" pitchFamily="34" charset="0"/>
                <a:cs typeface="Segoe UI" panose="020B0502040204020203" pitchFamily="34" charset="0"/>
              </a:rPr>
              <a:t>financija</a:t>
            </a:r>
            <a:endParaRPr lang="hr-HR" sz="3200" dirty="0">
              <a:latin typeface="Segoe UI" panose="020B0502040204020203" pitchFamily="34" charset="0"/>
              <a:cs typeface="Segoe UI" panose="020B0502040204020203" pitchFamily="34" charset="0"/>
            </a:endParaRPr>
          </a:p>
          <a:p>
            <a:pPr marL="1143000" lvl="1" indent="-457200">
              <a:buClr>
                <a:schemeClr val="accent1"/>
              </a:buClr>
              <a:buFont typeface="Arial" panose="020B0604020202020204" pitchFamily="34" charset="0"/>
              <a:buChar char="•"/>
            </a:pPr>
            <a:r>
              <a:rPr lang="en-US" sz="3200" dirty="0" err="1" smtClean="0">
                <a:latin typeface="Segoe UI" panose="020B0502040204020203" pitchFamily="34" charset="0"/>
                <a:cs typeface="Segoe UI" panose="020B0502040204020203" pitchFamily="34" charset="0"/>
              </a:rPr>
              <a:t>Porezna</a:t>
            </a:r>
            <a:r>
              <a:rPr lang="en-US" sz="3200" dirty="0" smtClean="0">
                <a:latin typeface="Segoe UI" panose="020B0502040204020203" pitchFamily="34" charset="0"/>
                <a:cs typeface="Segoe UI" panose="020B0502040204020203" pitchFamily="34" charset="0"/>
              </a:rPr>
              <a:t> </a:t>
            </a:r>
            <a:r>
              <a:rPr lang="en-US" sz="3200" dirty="0" err="1" smtClean="0">
                <a:latin typeface="Segoe UI" panose="020B0502040204020203" pitchFamily="34" charset="0"/>
                <a:cs typeface="Segoe UI" panose="020B0502040204020203" pitchFamily="34" charset="0"/>
              </a:rPr>
              <a:t>uprava</a:t>
            </a:r>
            <a:endParaRPr lang="hr-HR" sz="3200" dirty="0" smtClean="0">
              <a:latin typeface="Segoe UI" panose="020B0502040204020203" pitchFamily="34" charset="0"/>
              <a:cs typeface="Segoe UI" panose="020B0502040204020203" pitchFamily="34" charset="0"/>
            </a:endParaRPr>
          </a:p>
          <a:p>
            <a:pPr marL="1143000" lvl="1" indent="-457200">
              <a:buClr>
                <a:schemeClr val="accent1"/>
              </a:buClr>
              <a:buFont typeface="Arial" panose="020B0604020202020204" pitchFamily="34" charset="0"/>
              <a:buChar char="•"/>
            </a:pPr>
            <a:r>
              <a:rPr lang="en-US" sz="3200" dirty="0" err="1" smtClean="0">
                <a:latin typeface="Segoe UI" panose="020B0502040204020203" pitchFamily="34" charset="0"/>
                <a:cs typeface="Segoe UI" panose="020B0502040204020203" pitchFamily="34" charset="0"/>
              </a:rPr>
              <a:t>Carinska</a:t>
            </a:r>
            <a:r>
              <a:rPr lang="en-US" sz="3200" dirty="0" smtClean="0">
                <a:latin typeface="Segoe UI" panose="020B0502040204020203" pitchFamily="34" charset="0"/>
                <a:cs typeface="Segoe UI" panose="020B0502040204020203" pitchFamily="34" charset="0"/>
              </a:rPr>
              <a:t> </a:t>
            </a:r>
            <a:r>
              <a:rPr lang="en-US" sz="3200" dirty="0" err="1" smtClean="0">
                <a:latin typeface="Segoe UI" panose="020B0502040204020203" pitchFamily="34" charset="0"/>
                <a:cs typeface="Segoe UI" panose="020B0502040204020203" pitchFamily="34" charset="0"/>
              </a:rPr>
              <a:t>uprava</a:t>
            </a:r>
            <a:endParaRPr lang="hr-HR" sz="3200" dirty="0" smtClean="0">
              <a:latin typeface="Segoe UI" panose="020B0502040204020203" pitchFamily="34" charset="0"/>
              <a:cs typeface="Segoe UI" panose="020B0502040204020203" pitchFamily="34" charset="0"/>
            </a:endParaRPr>
          </a:p>
          <a:p>
            <a:pPr marL="457200" indent="-457200">
              <a:buClr>
                <a:schemeClr val="accent1"/>
              </a:buClr>
              <a:buFont typeface="Courier New" panose="02070309020205020404" pitchFamily="49" charset="0"/>
              <a:buChar char="o"/>
            </a:pPr>
            <a:r>
              <a:rPr lang="pl-PL" sz="3200" dirty="0" err="1">
                <a:latin typeface="Segoe UI" panose="020B0502040204020203" pitchFamily="34" charset="0"/>
                <a:cs typeface="Segoe UI" panose="020B0502040204020203" pitchFamily="34" charset="0"/>
              </a:rPr>
              <a:t>Ministarstvo</a:t>
            </a:r>
            <a:r>
              <a:rPr lang="pl-PL" sz="3200" dirty="0">
                <a:latin typeface="Segoe UI" panose="020B0502040204020203" pitchFamily="34" charset="0"/>
                <a:cs typeface="Segoe UI" panose="020B0502040204020203" pitchFamily="34" charset="0"/>
              </a:rPr>
              <a:t> </a:t>
            </a:r>
            <a:r>
              <a:rPr lang="pl-PL" sz="3200" dirty="0" err="1" smtClean="0">
                <a:latin typeface="Segoe UI" panose="020B0502040204020203" pitchFamily="34" charset="0"/>
                <a:cs typeface="Segoe UI" panose="020B0502040204020203" pitchFamily="34" charset="0"/>
              </a:rPr>
              <a:t>uprave</a:t>
            </a:r>
            <a:endParaRPr lang="pl-PL" sz="3200" dirty="0" smtClean="0">
              <a:latin typeface="Segoe UI" panose="020B0502040204020203" pitchFamily="34" charset="0"/>
              <a:cs typeface="Segoe UI" panose="020B0502040204020203" pitchFamily="34" charset="0"/>
            </a:endParaRPr>
          </a:p>
          <a:p>
            <a:pPr marL="457200" indent="-457200">
              <a:buClr>
                <a:schemeClr val="accent1"/>
              </a:buClr>
              <a:buFont typeface="Courier New" panose="02070309020205020404" pitchFamily="49" charset="0"/>
              <a:buChar char="o"/>
            </a:pPr>
            <a:r>
              <a:rPr lang="pl-PL" sz="3200" dirty="0">
                <a:latin typeface="Segoe UI" panose="020B0502040204020203" pitchFamily="34" charset="0"/>
                <a:cs typeface="Segoe UI" panose="020B0502040204020203" pitchFamily="34" charset="0"/>
              </a:rPr>
              <a:t>Grad </a:t>
            </a:r>
            <a:r>
              <a:rPr lang="pl-PL" sz="3200" dirty="0" err="1" smtClean="0">
                <a:latin typeface="Segoe UI" panose="020B0502040204020203" pitchFamily="34" charset="0"/>
                <a:cs typeface="Segoe UI" panose="020B0502040204020203" pitchFamily="34" charset="0"/>
              </a:rPr>
              <a:t>Zagreb</a:t>
            </a:r>
            <a:endParaRPr lang="pl-PL" sz="3200" dirty="0" smtClean="0">
              <a:latin typeface="Segoe UI" panose="020B0502040204020203" pitchFamily="34" charset="0"/>
              <a:cs typeface="Segoe UI" panose="020B0502040204020203" pitchFamily="34" charset="0"/>
            </a:endParaRPr>
          </a:p>
          <a:p>
            <a:pPr marL="457200" indent="-457200">
              <a:buClr>
                <a:schemeClr val="accent1"/>
              </a:buClr>
              <a:buFont typeface="Courier New" panose="02070309020205020404" pitchFamily="49" charset="0"/>
              <a:buChar char="o"/>
            </a:pPr>
            <a:r>
              <a:rPr lang="en-US" sz="3200" dirty="0" err="1">
                <a:latin typeface="Segoe UI" panose="020B0502040204020203" pitchFamily="34" charset="0"/>
                <a:cs typeface="Segoe UI" panose="020B0502040204020203" pitchFamily="34" charset="0"/>
              </a:rPr>
              <a:t>Zagrebački</a:t>
            </a:r>
            <a:r>
              <a:rPr lang="en-US" sz="3200" dirty="0">
                <a:latin typeface="Segoe UI" panose="020B0502040204020203" pitchFamily="34" charset="0"/>
                <a:cs typeface="Segoe UI" panose="020B0502040204020203" pitchFamily="34" charset="0"/>
              </a:rPr>
              <a:t> </a:t>
            </a:r>
            <a:r>
              <a:rPr lang="en-US" sz="3200" dirty="0" smtClean="0">
                <a:latin typeface="Segoe UI" panose="020B0502040204020203" pitchFamily="34" charset="0"/>
                <a:cs typeface="Segoe UI" panose="020B0502040204020203" pitchFamily="34" charset="0"/>
              </a:rPr>
              <a:t>Holding</a:t>
            </a:r>
            <a:endParaRPr lang="hr-HR" sz="3200" dirty="0" smtClean="0">
              <a:latin typeface="Segoe UI" panose="020B0502040204020203" pitchFamily="34" charset="0"/>
              <a:cs typeface="Segoe UI" panose="020B0502040204020203" pitchFamily="34" charset="0"/>
            </a:endParaRPr>
          </a:p>
          <a:p>
            <a:pPr marL="457200" indent="-457200">
              <a:buClr>
                <a:schemeClr val="accent1"/>
              </a:buClr>
              <a:buFont typeface="Courier New" panose="02070309020205020404" pitchFamily="49" charset="0"/>
              <a:buChar char="o"/>
            </a:pPr>
            <a:r>
              <a:rPr lang="en-US" sz="3200" dirty="0" smtClean="0">
                <a:latin typeface="Segoe UI" panose="020B0502040204020203" pitchFamily="34" charset="0"/>
                <a:cs typeface="Segoe UI" panose="020B0502040204020203" pitchFamily="34" charset="0"/>
              </a:rPr>
              <a:t>D</a:t>
            </a:r>
            <a:r>
              <a:rPr lang="hr-HR" sz="3200" dirty="0" err="1" smtClean="0">
                <a:latin typeface="Segoe UI" panose="020B0502040204020203" pitchFamily="34" charset="0"/>
                <a:cs typeface="Segoe UI" panose="020B0502040204020203" pitchFamily="34" charset="0"/>
              </a:rPr>
              <a:t>ržavno</a:t>
            </a:r>
            <a:r>
              <a:rPr lang="hr-HR" sz="3200" dirty="0" smtClean="0">
                <a:latin typeface="Segoe UI" panose="020B0502040204020203" pitchFamily="34" charset="0"/>
                <a:cs typeface="Segoe UI" panose="020B0502040204020203" pitchFamily="34" charset="0"/>
              </a:rPr>
              <a:t> izborno povjerenstvo</a:t>
            </a:r>
          </a:p>
          <a:p>
            <a:pPr marL="457200" indent="-457200">
              <a:buClr>
                <a:schemeClr val="accent1"/>
              </a:buClr>
              <a:buFont typeface="Courier New" panose="02070309020205020404" pitchFamily="49" charset="0"/>
              <a:buChar char="o"/>
            </a:pPr>
            <a:r>
              <a:rPr lang="en-US" sz="3200" dirty="0" err="1">
                <a:latin typeface="Segoe UI" panose="020B0502040204020203" pitchFamily="34" charset="0"/>
                <a:cs typeface="Segoe UI" panose="020B0502040204020203" pitchFamily="34" charset="0"/>
              </a:rPr>
              <a:t>Ministarstvo</a:t>
            </a:r>
            <a:r>
              <a:rPr lang="en-US" sz="3200" dirty="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graditeljstva</a:t>
            </a:r>
            <a:r>
              <a:rPr lang="en-US" sz="3200" dirty="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i</a:t>
            </a:r>
            <a:r>
              <a:rPr lang="en-US" sz="3200" dirty="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prostornog</a:t>
            </a:r>
            <a:r>
              <a:rPr lang="en-US" sz="3200" dirty="0">
                <a:latin typeface="Segoe UI" panose="020B0502040204020203" pitchFamily="34" charset="0"/>
                <a:cs typeface="Segoe UI" panose="020B0502040204020203" pitchFamily="34" charset="0"/>
              </a:rPr>
              <a:t> </a:t>
            </a:r>
            <a:r>
              <a:rPr lang="en-US" sz="3200" dirty="0" err="1" smtClean="0">
                <a:latin typeface="Segoe UI" panose="020B0502040204020203" pitchFamily="34" charset="0"/>
                <a:cs typeface="Segoe UI" panose="020B0502040204020203" pitchFamily="34" charset="0"/>
              </a:rPr>
              <a:t>uređenja</a:t>
            </a:r>
            <a:endParaRPr lang="hr-HR" sz="3200" dirty="0" smtClean="0">
              <a:latin typeface="Segoe UI" panose="020B0502040204020203" pitchFamily="34" charset="0"/>
              <a:cs typeface="Segoe UI" panose="020B0502040204020203" pitchFamily="34" charset="0"/>
            </a:endParaRPr>
          </a:p>
          <a:p>
            <a:pPr marL="457200" indent="-457200">
              <a:buClr>
                <a:schemeClr val="accent1"/>
              </a:buClr>
              <a:buFont typeface="Courier New" panose="02070309020205020404" pitchFamily="49" charset="0"/>
              <a:buChar char="o"/>
            </a:pPr>
            <a:r>
              <a:rPr lang="en-US" sz="3200" dirty="0" err="1">
                <a:latin typeface="Segoe UI" panose="020B0502040204020203" pitchFamily="34" charset="0"/>
                <a:cs typeface="Segoe UI" panose="020B0502040204020203" pitchFamily="34" charset="0"/>
              </a:rPr>
              <a:t>Ministarstvo</a:t>
            </a:r>
            <a:r>
              <a:rPr lang="en-US" sz="3200" dirty="0">
                <a:latin typeface="Segoe UI" panose="020B0502040204020203" pitchFamily="34" charset="0"/>
                <a:cs typeface="Segoe UI" panose="020B0502040204020203" pitchFamily="34" charset="0"/>
              </a:rPr>
              <a:t> </a:t>
            </a:r>
            <a:r>
              <a:rPr lang="en-US" sz="3200" dirty="0" err="1" smtClean="0">
                <a:latin typeface="Segoe UI" panose="020B0502040204020203" pitchFamily="34" charset="0"/>
                <a:cs typeface="Segoe UI" panose="020B0502040204020203" pitchFamily="34" charset="0"/>
              </a:rPr>
              <a:t>pravosuđa</a:t>
            </a:r>
            <a:endParaRPr lang="hr-HR" sz="3200" dirty="0" smtClean="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6709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latin typeface="Segoe UI" panose="020B0502040204020203" pitchFamily="34" charset="0"/>
                <a:cs typeface="Segoe UI" panose="020B0502040204020203" pitchFamily="34" charset="0"/>
              </a:rPr>
              <a:t>APIS IT</a:t>
            </a:r>
            <a:r>
              <a:rPr lang="hr-HR" dirty="0">
                <a:solidFill>
                  <a:schemeClr val="accent1"/>
                </a:solidFill>
                <a:latin typeface="Segoe UI" panose="020B0502040204020203" pitchFamily="34" charset="0"/>
                <a:cs typeface="Segoe UI" panose="020B0502040204020203" pitchFamily="34" charset="0"/>
              </a:rPr>
              <a:t/>
            </a:r>
            <a:br>
              <a:rPr lang="hr-HR" dirty="0">
                <a:solidFill>
                  <a:schemeClr val="accent1"/>
                </a:solidFill>
                <a:latin typeface="Segoe UI" panose="020B0502040204020203" pitchFamily="34" charset="0"/>
                <a:cs typeface="Segoe UI" panose="020B0502040204020203" pitchFamily="34" charset="0"/>
              </a:rPr>
            </a:br>
            <a:r>
              <a:rPr lang="hr-HR" dirty="0">
                <a:solidFill>
                  <a:schemeClr val="accent1"/>
                </a:solidFill>
                <a:latin typeface="Segoe UI" panose="020B0502040204020203" pitchFamily="34" charset="0"/>
                <a:cs typeface="Segoe UI" panose="020B0502040204020203" pitchFamily="34" charset="0"/>
              </a:rPr>
              <a:t>ključni projekti</a:t>
            </a:r>
            <a:endParaRPr lang="uk-UA" dirty="0">
              <a:latin typeface="Segoe UI" panose="020B0502040204020203" pitchFamily="34" charset="0"/>
              <a:cs typeface="Segoe UI" panose="020B0502040204020203" pitchFamily="34" charset="0"/>
            </a:endParaRPr>
          </a:p>
        </p:txBody>
      </p:sp>
      <p:sp>
        <p:nvSpPr>
          <p:cNvPr id="4" name="TextBox 3"/>
          <p:cNvSpPr txBox="1"/>
          <p:nvPr/>
        </p:nvSpPr>
        <p:spPr>
          <a:xfrm>
            <a:off x="5010150" y="685494"/>
            <a:ext cx="2095500" cy="584775"/>
          </a:xfrm>
          <a:prstGeom prst="rect">
            <a:avLst/>
          </a:prstGeom>
          <a:noFill/>
        </p:spPr>
        <p:txBody>
          <a:bodyPr wrap="square" rtlCol="0">
            <a:spAutoFit/>
          </a:bodyPr>
          <a:lstStyle/>
          <a:p>
            <a:pPr algn="r"/>
            <a:endParaRPr lang="uk-UA" sz="3200" b="1" dirty="0">
              <a:solidFill>
                <a:schemeClr val="accent1"/>
              </a:solidFill>
              <a:latin typeface="+mj-lt"/>
            </a:endParaRPr>
          </a:p>
        </p:txBody>
      </p:sp>
      <p:grpSp>
        <p:nvGrpSpPr>
          <p:cNvPr id="43" name="Group 42"/>
          <p:cNvGrpSpPr/>
          <p:nvPr/>
        </p:nvGrpSpPr>
        <p:grpSpPr>
          <a:xfrm>
            <a:off x="38101" y="4526744"/>
            <a:ext cx="9639298" cy="586835"/>
            <a:chOff x="1752601" y="2400300"/>
            <a:chExt cx="9639298" cy="586835"/>
          </a:xfrm>
        </p:grpSpPr>
        <p:sp>
          <p:nvSpPr>
            <p:cNvPr id="44" name="TextBox 43"/>
            <p:cNvSpPr txBox="1"/>
            <p:nvPr/>
          </p:nvSpPr>
          <p:spPr>
            <a:xfrm>
              <a:off x="1752601" y="2400300"/>
              <a:ext cx="2095500" cy="584775"/>
            </a:xfrm>
            <a:prstGeom prst="rect">
              <a:avLst/>
            </a:prstGeom>
            <a:noFill/>
          </p:spPr>
          <p:txBody>
            <a:bodyPr wrap="square" rtlCol="0">
              <a:spAutoFit/>
            </a:bodyPr>
            <a:lstStyle/>
            <a:p>
              <a:pPr algn="r"/>
              <a:endParaRPr lang="uk-UA" sz="3200" b="1" dirty="0">
                <a:solidFill>
                  <a:schemeClr val="accent1"/>
                </a:solidFill>
                <a:latin typeface="+mj-lt"/>
              </a:endParaRPr>
            </a:p>
          </p:txBody>
        </p:sp>
        <p:sp>
          <p:nvSpPr>
            <p:cNvPr id="45" name="TextBox 44"/>
            <p:cNvSpPr txBox="1"/>
            <p:nvPr/>
          </p:nvSpPr>
          <p:spPr>
            <a:xfrm>
              <a:off x="3848101" y="2402360"/>
              <a:ext cx="7543798" cy="584775"/>
            </a:xfrm>
            <a:prstGeom prst="rect">
              <a:avLst/>
            </a:prstGeom>
            <a:noFill/>
          </p:spPr>
          <p:txBody>
            <a:bodyPr wrap="square" rtlCol="0">
              <a:spAutoFit/>
            </a:bodyPr>
            <a:lstStyle/>
            <a:p>
              <a:endParaRPr lang="uk-UA" sz="3200" dirty="0">
                <a:latin typeface="+mj-lt"/>
              </a:endParaRPr>
            </a:p>
          </p:txBody>
        </p:sp>
      </p:grpSp>
      <p:grpSp>
        <p:nvGrpSpPr>
          <p:cNvPr id="46" name="Group 45"/>
          <p:cNvGrpSpPr/>
          <p:nvPr/>
        </p:nvGrpSpPr>
        <p:grpSpPr>
          <a:xfrm>
            <a:off x="38101" y="5171015"/>
            <a:ext cx="8572498" cy="586835"/>
            <a:chOff x="1752601" y="2400300"/>
            <a:chExt cx="8572498" cy="586835"/>
          </a:xfrm>
        </p:grpSpPr>
        <p:sp>
          <p:nvSpPr>
            <p:cNvPr id="47" name="TextBox 46"/>
            <p:cNvSpPr txBox="1"/>
            <p:nvPr/>
          </p:nvSpPr>
          <p:spPr>
            <a:xfrm>
              <a:off x="1752601" y="2400300"/>
              <a:ext cx="2095500" cy="584775"/>
            </a:xfrm>
            <a:prstGeom prst="rect">
              <a:avLst/>
            </a:prstGeom>
            <a:noFill/>
          </p:spPr>
          <p:txBody>
            <a:bodyPr wrap="square" rtlCol="0">
              <a:spAutoFit/>
            </a:bodyPr>
            <a:lstStyle/>
            <a:p>
              <a:pPr algn="r"/>
              <a:endParaRPr lang="uk-UA" sz="3200" b="1" dirty="0">
                <a:solidFill>
                  <a:schemeClr val="accent1"/>
                </a:solidFill>
                <a:latin typeface="+mj-lt"/>
              </a:endParaRPr>
            </a:p>
          </p:txBody>
        </p:sp>
        <p:sp>
          <p:nvSpPr>
            <p:cNvPr id="48" name="TextBox 47"/>
            <p:cNvSpPr txBox="1"/>
            <p:nvPr/>
          </p:nvSpPr>
          <p:spPr>
            <a:xfrm>
              <a:off x="3848101" y="2402360"/>
              <a:ext cx="6476998" cy="584775"/>
            </a:xfrm>
            <a:prstGeom prst="rect">
              <a:avLst/>
            </a:prstGeom>
            <a:noFill/>
          </p:spPr>
          <p:txBody>
            <a:bodyPr wrap="square" rtlCol="0">
              <a:spAutoFit/>
            </a:bodyPr>
            <a:lstStyle/>
            <a:p>
              <a:endParaRPr lang="uk-UA" sz="3200" dirty="0">
                <a:latin typeface="+mj-lt"/>
              </a:endParaRPr>
            </a:p>
          </p:txBody>
        </p:sp>
      </p:grpSp>
      <p:grpSp>
        <p:nvGrpSpPr>
          <p:cNvPr id="49" name="Group 48"/>
          <p:cNvGrpSpPr/>
          <p:nvPr/>
        </p:nvGrpSpPr>
        <p:grpSpPr>
          <a:xfrm>
            <a:off x="38101" y="5817346"/>
            <a:ext cx="9258298" cy="586835"/>
            <a:chOff x="1752601" y="2400300"/>
            <a:chExt cx="9258298" cy="586835"/>
          </a:xfrm>
        </p:grpSpPr>
        <p:sp>
          <p:nvSpPr>
            <p:cNvPr id="50" name="TextBox 49"/>
            <p:cNvSpPr txBox="1"/>
            <p:nvPr/>
          </p:nvSpPr>
          <p:spPr>
            <a:xfrm>
              <a:off x="1752601" y="2400300"/>
              <a:ext cx="2095500" cy="584775"/>
            </a:xfrm>
            <a:prstGeom prst="rect">
              <a:avLst/>
            </a:prstGeom>
            <a:noFill/>
          </p:spPr>
          <p:txBody>
            <a:bodyPr wrap="square" rtlCol="0">
              <a:spAutoFit/>
            </a:bodyPr>
            <a:lstStyle/>
            <a:p>
              <a:pPr algn="r"/>
              <a:endParaRPr lang="uk-UA" sz="3200" b="1" dirty="0">
                <a:solidFill>
                  <a:schemeClr val="accent1"/>
                </a:solidFill>
                <a:latin typeface="+mj-lt"/>
              </a:endParaRPr>
            </a:p>
          </p:txBody>
        </p:sp>
        <p:sp>
          <p:nvSpPr>
            <p:cNvPr id="51" name="TextBox 50"/>
            <p:cNvSpPr txBox="1"/>
            <p:nvPr/>
          </p:nvSpPr>
          <p:spPr>
            <a:xfrm>
              <a:off x="3848100" y="2402360"/>
              <a:ext cx="7162799" cy="584775"/>
            </a:xfrm>
            <a:prstGeom prst="rect">
              <a:avLst/>
            </a:prstGeom>
            <a:noFill/>
          </p:spPr>
          <p:txBody>
            <a:bodyPr wrap="square" rtlCol="0">
              <a:spAutoFit/>
            </a:bodyPr>
            <a:lstStyle/>
            <a:p>
              <a:endParaRPr lang="uk-UA" sz="3200" dirty="0">
                <a:latin typeface="+mj-lt"/>
              </a:endParaRPr>
            </a:p>
          </p:txBody>
        </p:sp>
      </p:grpSp>
      <p:grpSp>
        <p:nvGrpSpPr>
          <p:cNvPr id="52" name="Group 51"/>
          <p:cNvGrpSpPr/>
          <p:nvPr/>
        </p:nvGrpSpPr>
        <p:grpSpPr>
          <a:xfrm>
            <a:off x="48611" y="6392313"/>
            <a:ext cx="9095388" cy="586835"/>
            <a:chOff x="1752601" y="2400300"/>
            <a:chExt cx="9095388" cy="586835"/>
          </a:xfrm>
        </p:grpSpPr>
        <p:sp>
          <p:nvSpPr>
            <p:cNvPr id="53" name="TextBox 52"/>
            <p:cNvSpPr txBox="1"/>
            <p:nvPr/>
          </p:nvSpPr>
          <p:spPr>
            <a:xfrm>
              <a:off x="1752601" y="2400300"/>
              <a:ext cx="2095500" cy="584775"/>
            </a:xfrm>
            <a:prstGeom prst="rect">
              <a:avLst/>
            </a:prstGeom>
            <a:noFill/>
          </p:spPr>
          <p:txBody>
            <a:bodyPr wrap="square" rtlCol="0">
              <a:spAutoFit/>
            </a:bodyPr>
            <a:lstStyle/>
            <a:p>
              <a:pPr algn="r"/>
              <a:endParaRPr lang="uk-UA" sz="3200" b="1" dirty="0">
                <a:solidFill>
                  <a:schemeClr val="accent1"/>
                </a:solidFill>
                <a:latin typeface="+mj-lt"/>
              </a:endParaRPr>
            </a:p>
          </p:txBody>
        </p:sp>
        <p:sp>
          <p:nvSpPr>
            <p:cNvPr id="54" name="TextBox 53"/>
            <p:cNvSpPr txBox="1"/>
            <p:nvPr/>
          </p:nvSpPr>
          <p:spPr>
            <a:xfrm>
              <a:off x="3848100" y="2402360"/>
              <a:ext cx="6999889" cy="584775"/>
            </a:xfrm>
            <a:prstGeom prst="rect">
              <a:avLst/>
            </a:prstGeom>
            <a:noFill/>
          </p:spPr>
          <p:txBody>
            <a:bodyPr wrap="square" rtlCol="0">
              <a:spAutoFit/>
            </a:bodyPr>
            <a:lstStyle/>
            <a:p>
              <a:endParaRPr lang="uk-UA" sz="3200" dirty="0">
                <a:latin typeface="+mj-lt"/>
              </a:endParaRPr>
            </a:p>
          </p:txBody>
        </p:sp>
      </p:grpSp>
      <p:grpSp>
        <p:nvGrpSpPr>
          <p:cNvPr id="55" name="Group 54"/>
          <p:cNvGrpSpPr/>
          <p:nvPr/>
        </p:nvGrpSpPr>
        <p:grpSpPr>
          <a:xfrm>
            <a:off x="48611" y="7036584"/>
            <a:ext cx="9095388" cy="586835"/>
            <a:chOff x="1752601" y="2400300"/>
            <a:chExt cx="9095388" cy="586835"/>
          </a:xfrm>
        </p:grpSpPr>
        <p:sp>
          <p:nvSpPr>
            <p:cNvPr id="56" name="TextBox 55"/>
            <p:cNvSpPr txBox="1"/>
            <p:nvPr/>
          </p:nvSpPr>
          <p:spPr>
            <a:xfrm>
              <a:off x="1752601" y="2400300"/>
              <a:ext cx="2095500" cy="584775"/>
            </a:xfrm>
            <a:prstGeom prst="rect">
              <a:avLst/>
            </a:prstGeom>
            <a:noFill/>
          </p:spPr>
          <p:txBody>
            <a:bodyPr wrap="square" rtlCol="0">
              <a:spAutoFit/>
            </a:bodyPr>
            <a:lstStyle/>
            <a:p>
              <a:pPr algn="r"/>
              <a:endParaRPr lang="uk-UA" sz="3200" b="1" dirty="0">
                <a:solidFill>
                  <a:schemeClr val="accent1"/>
                </a:solidFill>
                <a:latin typeface="+mj-lt"/>
              </a:endParaRPr>
            </a:p>
          </p:txBody>
        </p:sp>
        <p:sp>
          <p:nvSpPr>
            <p:cNvPr id="57" name="TextBox 56"/>
            <p:cNvSpPr txBox="1"/>
            <p:nvPr/>
          </p:nvSpPr>
          <p:spPr>
            <a:xfrm>
              <a:off x="3848101" y="2402360"/>
              <a:ext cx="6999888" cy="584775"/>
            </a:xfrm>
            <a:prstGeom prst="rect">
              <a:avLst/>
            </a:prstGeom>
            <a:noFill/>
          </p:spPr>
          <p:txBody>
            <a:bodyPr wrap="square" rtlCol="0">
              <a:spAutoFit/>
            </a:bodyPr>
            <a:lstStyle/>
            <a:p>
              <a:endParaRPr lang="uk-UA" sz="3200" dirty="0">
                <a:latin typeface="+mj-lt"/>
              </a:endParaRPr>
            </a:p>
          </p:txBody>
        </p:sp>
      </p:grpSp>
      <p:grpSp>
        <p:nvGrpSpPr>
          <p:cNvPr id="58" name="Group 57"/>
          <p:cNvGrpSpPr/>
          <p:nvPr/>
        </p:nvGrpSpPr>
        <p:grpSpPr>
          <a:xfrm>
            <a:off x="48611" y="7682915"/>
            <a:ext cx="7239000" cy="586835"/>
            <a:chOff x="1752601" y="2400300"/>
            <a:chExt cx="7239000" cy="586835"/>
          </a:xfrm>
        </p:grpSpPr>
        <p:sp>
          <p:nvSpPr>
            <p:cNvPr id="59" name="TextBox 58"/>
            <p:cNvSpPr txBox="1"/>
            <p:nvPr/>
          </p:nvSpPr>
          <p:spPr>
            <a:xfrm>
              <a:off x="1752601" y="2400300"/>
              <a:ext cx="2095500" cy="584775"/>
            </a:xfrm>
            <a:prstGeom prst="rect">
              <a:avLst/>
            </a:prstGeom>
            <a:noFill/>
          </p:spPr>
          <p:txBody>
            <a:bodyPr wrap="square" rtlCol="0">
              <a:spAutoFit/>
            </a:bodyPr>
            <a:lstStyle/>
            <a:p>
              <a:pPr algn="r"/>
              <a:endParaRPr lang="uk-UA" sz="3200" b="1" dirty="0">
                <a:solidFill>
                  <a:schemeClr val="accent1"/>
                </a:solidFill>
                <a:latin typeface="+mj-lt"/>
              </a:endParaRPr>
            </a:p>
          </p:txBody>
        </p:sp>
        <p:sp>
          <p:nvSpPr>
            <p:cNvPr id="60" name="TextBox 59"/>
            <p:cNvSpPr txBox="1"/>
            <p:nvPr/>
          </p:nvSpPr>
          <p:spPr>
            <a:xfrm>
              <a:off x="3848101" y="2402360"/>
              <a:ext cx="5143500" cy="584775"/>
            </a:xfrm>
            <a:prstGeom prst="rect">
              <a:avLst/>
            </a:prstGeom>
            <a:noFill/>
          </p:spPr>
          <p:txBody>
            <a:bodyPr wrap="square" rtlCol="0">
              <a:spAutoFit/>
            </a:bodyPr>
            <a:lstStyle/>
            <a:p>
              <a:endParaRPr lang="uk-UA" sz="3200" dirty="0">
                <a:latin typeface="+mj-lt"/>
              </a:endParaRPr>
            </a:p>
          </p:txBody>
        </p:sp>
      </p:grpSp>
      <p:sp>
        <p:nvSpPr>
          <p:cNvPr id="62" name="TextBox 61"/>
          <p:cNvSpPr txBox="1"/>
          <p:nvPr/>
        </p:nvSpPr>
        <p:spPr>
          <a:xfrm>
            <a:off x="609600" y="8374059"/>
            <a:ext cx="2095500" cy="584775"/>
          </a:xfrm>
          <a:prstGeom prst="rect">
            <a:avLst/>
          </a:prstGeom>
          <a:noFill/>
        </p:spPr>
        <p:txBody>
          <a:bodyPr wrap="square" rtlCol="0">
            <a:spAutoFit/>
          </a:bodyPr>
          <a:lstStyle/>
          <a:p>
            <a:pPr algn="r"/>
            <a:endParaRPr lang="uk-UA" sz="3200" b="1" dirty="0">
              <a:solidFill>
                <a:schemeClr val="accent1"/>
              </a:solidFill>
              <a:latin typeface="+mj-lt"/>
            </a:endParaRPr>
          </a:p>
        </p:txBody>
      </p:sp>
      <p:sp>
        <p:nvSpPr>
          <p:cNvPr id="103" name="TextBox 102"/>
          <p:cNvSpPr txBox="1"/>
          <p:nvPr/>
        </p:nvSpPr>
        <p:spPr>
          <a:xfrm>
            <a:off x="1049483" y="2332416"/>
            <a:ext cx="8031689" cy="6001643"/>
          </a:xfrm>
          <a:prstGeom prst="rect">
            <a:avLst/>
          </a:prstGeom>
          <a:noFill/>
        </p:spPr>
        <p:txBody>
          <a:bodyPr wrap="square" rtlCol="0">
            <a:spAutoFit/>
          </a:bodyPr>
          <a:lstStyle/>
          <a:p>
            <a:pPr marL="457200" indent="-457200">
              <a:buFont typeface="Courier New" panose="02070309020205020404" pitchFamily="49" charset="0"/>
              <a:buChar char="o"/>
            </a:pPr>
            <a:r>
              <a:rPr lang="hr-HR" sz="3200" b="1" dirty="0">
                <a:solidFill>
                  <a:schemeClr val="accent1"/>
                </a:solidFill>
                <a:latin typeface="Segoe UI" panose="020B0502040204020203" pitchFamily="34" charset="0"/>
                <a:cs typeface="Segoe UI" panose="020B0502040204020203" pitchFamily="34" charset="0"/>
              </a:rPr>
              <a:t>1972 </a:t>
            </a:r>
            <a:r>
              <a:rPr lang="en-US" sz="3200" dirty="0" smtClean="0">
                <a:latin typeface="Segoe UI" panose="020B0502040204020203" pitchFamily="34" charset="0"/>
                <a:cs typeface="Segoe UI" panose="020B0502040204020203" pitchFamily="34" charset="0"/>
              </a:rPr>
              <a:t>On-line </a:t>
            </a:r>
            <a:r>
              <a:rPr lang="en-US" sz="3200" dirty="0" err="1" smtClean="0">
                <a:latin typeface="Segoe UI" panose="020B0502040204020203" pitchFamily="34" charset="0"/>
                <a:cs typeface="Segoe UI" panose="020B0502040204020203" pitchFamily="34" charset="0"/>
              </a:rPr>
              <a:t>obrada</a:t>
            </a:r>
            <a:endParaRPr lang="hr-HR" sz="3200" dirty="0" smtClean="0">
              <a:latin typeface="Segoe UI" panose="020B0502040204020203" pitchFamily="34" charset="0"/>
              <a:cs typeface="Segoe UI" panose="020B0502040204020203" pitchFamily="34" charset="0"/>
            </a:endParaRPr>
          </a:p>
          <a:p>
            <a:pPr marL="457200" indent="-457200">
              <a:buFont typeface="Courier New" panose="02070309020205020404" pitchFamily="49" charset="0"/>
              <a:buChar char="o"/>
            </a:pPr>
            <a:r>
              <a:rPr lang="hr-HR" sz="3200" b="1" dirty="0" smtClean="0">
                <a:solidFill>
                  <a:schemeClr val="accent1"/>
                </a:solidFill>
                <a:latin typeface="Segoe UI" panose="020B0502040204020203" pitchFamily="34" charset="0"/>
                <a:cs typeface="Segoe UI" panose="020B0502040204020203" pitchFamily="34" charset="0"/>
              </a:rPr>
              <a:t>1972 </a:t>
            </a:r>
            <a:r>
              <a:rPr lang="hr-HR" sz="3200" dirty="0">
                <a:latin typeface="Segoe UI" panose="020B0502040204020203" pitchFamily="34" charset="0"/>
                <a:cs typeface="Segoe UI" panose="020B0502040204020203" pitchFamily="34" charset="0"/>
              </a:rPr>
              <a:t>P</a:t>
            </a:r>
            <a:r>
              <a:rPr lang="en-US" sz="3200" dirty="0" err="1">
                <a:latin typeface="Segoe UI" panose="020B0502040204020203" pitchFamily="34" charset="0"/>
                <a:cs typeface="Segoe UI" panose="020B0502040204020203" pitchFamily="34" charset="0"/>
              </a:rPr>
              <a:t>rojekt</a:t>
            </a:r>
            <a:r>
              <a:rPr lang="en-US" sz="3200" dirty="0">
                <a:latin typeface="Segoe UI" panose="020B0502040204020203" pitchFamily="34" charset="0"/>
                <a:cs typeface="Segoe UI" panose="020B0502040204020203" pitchFamily="34" charset="0"/>
              </a:rPr>
              <a:t> IS </a:t>
            </a:r>
            <a:r>
              <a:rPr lang="hr-HR" sz="3200" dirty="0">
                <a:latin typeface="Segoe UI" panose="020B0502040204020203" pitchFamily="34" charset="0"/>
                <a:cs typeface="Segoe UI" panose="020B0502040204020203" pitchFamily="34" charset="0"/>
              </a:rPr>
              <a:t>g</a:t>
            </a:r>
            <a:r>
              <a:rPr lang="en-US" sz="3200" dirty="0" err="1">
                <a:latin typeface="Segoe UI" panose="020B0502040204020203" pitchFamily="34" charset="0"/>
                <a:cs typeface="Segoe UI" panose="020B0502040204020203" pitchFamily="34" charset="0"/>
              </a:rPr>
              <a:t>rada</a:t>
            </a:r>
            <a:r>
              <a:rPr lang="en-US" sz="3200" dirty="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Zagreba</a:t>
            </a:r>
            <a:endParaRPr lang="en-US" sz="3200" dirty="0">
              <a:latin typeface="Segoe UI" panose="020B0502040204020203" pitchFamily="34" charset="0"/>
              <a:cs typeface="Segoe UI" panose="020B0502040204020203" pitchFamily="34" charset="0"/>
            </a:endParaRPr>
          </a:p>
          <a:p>
            <a:pPr marL="457200" indent="-457200">
              <a:buFont typeface="Courier New" panose="02070309020205020404" pitchFamily="49" charset="0"/>
              <a:buChar char="o"/>
            </a:pPr>
            <a:r>
              <a:rPr lang="hr-HR" sz="3200" b="1" dirty="0" smtClean="0">
                <a:solidFill>
                  <a:schemeClr val="accent1"/>
                </a:solidFill>
                <a:latin typeface="Segoe UI" panose="020B0502040204020203" pitchFamily="34" charset="0"/>
                <a:cs typeface="Segoe UI" panose="020B0502040204020203" pitchFamily="34" charset="0"/>
              </a:rPr>
              <a:t>1974 </a:t>
            </a:r>
            <a:r>
              <a:rPr lang="hr-HR" sz="3200" dirty="0">
                <a:latin typeface="Segoe UI" panose="020B0502040204020203" pitchFamily="34" charset="0"/>
                <a:cs typeface="Segoe UI" panose="020B0502040204020203" pitchFamily="34" charset="0"/>
              </a:rPr>
              <a:t>Podrška za komunalne </a:t>
            </a:r>
            <a:r>
              <a:rPr lang="hr-HR" sz="3200" dirty="0" smtClean="0">
                <a:latin typeface="Segoe UI" panose="020B0502040204020203" pitchFamily="34" charset="0"/>
                <a:cs typeface="Segoe UI" panose="020B0502040204020203" pitchFamily="34" charset="0"/>
              </a:rPr>
              <a:t>poslove</a:t>
            </a:r>
          </a:p>
          <a:p>
            <a:pPr marL="457200" indent="-457200">
              <a:buFont typeface="Courier New" panose="02070309020205020404" pitchFamily="49" charset="0"/>
              <a:buChar char="o"/>
            </a:pPr>
            <a:r>
              <a:rPr lang="hr-HR" sz="3200" b="1" dirty="0" smtClean="0">
                <a:solidFill>
                  <a:schemeClr val="accent1"/>
                </a:solidFill>
                <a:latin typeface="Segoe UI" panose="020B0502040204020203" pitchFamily="34" charset="0"/>
                <a:cs typeface="Segoe UI" panose="020B0502040204020203" pitchFamily="34" charset="0"/>
              </a:rPr>
              <a:t>1975 </a:t>
            </a:r>
            <a:r>
              <a:rPr lang="hr-HR" sz="3200" dirty="0">
                <a:latin typeface="Segoe UI" panose="020B0502040204020203" pitchFamily="34" charset="0"/>
                <a:cs typeface="Segoe UI" panose="020B0502040204020203" pitchFamily="34" charset="0"/>
              </a:rPr>
              <a:t>Matice rođenih grada </a:t>
            </a:r>
            <a:r>
              <a:rPr lang="hr-HR" sz="3200" dirty="0" smtClean="0">
                <a:latin typeface="Segoe UI" panose="020B0502040204020203" pitchFamily="34" charset="0"/>
                <a:cs typeface="Segoe UI" panose="020B0502040204020203" pitchFamily="34" charset="0"/>
              </a:rPr>
              <a:t>Zagreba</a:t>
            </a:r>
          </a:p>
          <a:p>
            <a:pPr marL="457200" indent="-457200">
              <a:buFont typeface="Courier New" panose="02070309020205020404" pitchFamily="49" charset="0"/>
              <a:buChar char="o"/>
            </a:pPr>
            <a:r>
              <a:rPr lang="hr-HR" sz="3200" b="1" dirty="0" smtClean="0">
                <a:solidFill>
                  <a:schemeClr val="accent1"/>
                </a:solidFill>
                <a:latin typeface="Segoe UI" panose="020B0502040204020203" pitchFamily="34" charset="0"/>
                <a:cs typeface="Segoe UI" panose="020B0502040204020203" pitchFamily="34" charset="0"/>
              </a:rPr>
              <a:t>1987 </a:t>
            </a:r>
            <a:r>
              <a:rPr lang="en-US" sz="3200" dirty="0" err="1">
                <a:latin typeface="Segoe UI" panose="020B0502040204020203" pitchFamily="34" charset="0"/>
                <a:cs typeface="Segoe UI" panose="020B0502040204020203" pitchFamily="34" charset="0"/>
              </a:rPr>
              <a:t>Informatička</a:t>
            </a:r>
            <a:r>
              <a:rPr lang="en-US" sz="3200" dirty="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podrška</a:t>
            </a:r>
            <a:r>
              <a:rPr lang="en-US" sz="3200" dirty="0">
                <a:latin typeface="Segoe UI" panose="020B0502040204020203" pitchFamily="34" charset="0"/>
                <a:cs typeface="Segoe UI" panose="020B0502040204020203" pitchFamily="34" charset="0"/>
              </a:rPr>
              <a:t> </a:t>
            </a:r>
            <a:r>
              <a:rPr lang="en-US" sz="3200" dirty="0" err="1" smtClean="0">
                <a:latin typeface="Segoe UI" panose="020B0502040204020203" pitchFamily="34" charset="0"/>
                <a:cs typeface="Segoe UI" panose="020B0502040204020203" pitchFamily="34" charset="0"/>
              </a:rPr>
              <a:t>Univerzijade</a:t>
            </a:r>
            <a:endParaRPr lang="hr-HR" sz="3200" dirty="0" smtClean="0">
              <a:latin typeface="Segoe UI" panose="020B0502040204020203" pitchFamily="34" charset="0"/>
              <a:cs typeface="Segoe UI" panose="020B0502040204020203" pitchFamily="34" charset="0"/>
            </a:endParaRPr>
          </a:p>
          <a:p>
            <a:pPr marL="457200" indent="-457200">
              <a:buFont typeface="Courier New" panose="02070309020205020404" pitchFamily="49" charset="0"/>
              <a:buChar char="o"/>
            </a:pPr>
            <a:r>
              <a:rPr lang="hr-HR" sz="3200" b="1" dirty="0" smtClean="0">
                <a:solidFill>
                  <a:schemeClr val="accent1"/>
                </a:solidFill>
                <a:latin typeface="Segoe UI" panose="020B0502040204020203" pitchFamily="34" charset="0"/>
                <a:cs typeface="Segoe UI" panose="020B0502040204020203" pitchFamily="34" charset="0"/>
              </a:rPr>
              <a:t>1988 </a:t>
            </a:r>
            <a:r>
              <a:rPr lang="hr-HR" sz="3200" dirty="0">
                <a:latin typeface="Segoe UI" panose="020B0502040204020203" pitchFamily="34" charset="0"/>
                <a:cs typeface="Segoe UI" panose="020B0502040204020203" pitchFamily="34" charset="0"/>
              </a:rPr>
              <a:t>IS</a:t>
            </a:r>
            <a:r>
              <a:rPr lang="en-US" sz="3200" dirty="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Porezne</a:t>
            </a:r>
            <a:r>
              <a:rPr lang="en-US" sz="3200" dirty="0">
                <a:latin typeface="Segoe UI" panose="020B0502040204020203" pitchFamily="34" charset="0"/>
                <a:cs typeface="Segoe UI" panose="020B0502040204020203" pitchFamily="34" charset="0"/>
              </a:rPr>
              <a:t> </a:t>
            </a:r>
            <a:r>
              <a:rPr lang="en-US" sz="3200" dirty="0" err="1" smtClean="0">
                <a:latin typeface="Segoe UI" panose="020B0502040204020203" pitchFamily="34" charset="0"/>
                <a:cs typeface="Segoe UI" panose="020B0502040204020203" pitchFamily="34" charset="0"/>
              </a:rPr>
              <a:t>uprave</a:t>
            </a:r>
            <a:endParaRPr lang="hr-HR" sz="3200" dirty="0" smtClean="0">
              <a:latin typeface="Segoe UI" panose="020B0502040204020203" pitchFamily="34" charset="0"/>
              <a:cs typeface="Segoe UI" panose="020B0502040204020203" pitchFamily="34" charset="0"/>
            </a:endParaRPr>
          </a:p>
          <a:p>
            <a:pPr marL="457200" indent="-457200">
              <a:buFont typeface="Courier New" panose="02070309020205020404" pitchFamily="49" charset="0"/>
              <a:buChar char="o"/>
            </a:pPr>
            <a:r>
              <a:rPr lang="hr-HR" sz="3200" b="1" dirty="0" smtClean="0">
                <a:solidFill>
                  <a:schemeClr val="accent1"/>
                </a:solidFill>
                <a:latin typeface="Segoe UI" panose="020B0502040204020203" pitchFamily="34" charset="0"/>
                <a:cs typeface="Segoe UI" panose="020B0502040204020203" pitchFamily="34" charset="0"/>
              </a:rPr>
              <a:t>1990 </a:t>
            </a:r>
            <a:r>
              <a:rPr lang="hr-HR" sz="3200" dirty="0">
                <a:latin typeface="Segoe UI" panose="020B0502040204020203" pitchFamily="34" charset="0"/>
                <a:cs typeface="Segoe UI" panose="020B0502040204020203" pitchFamily="34" charset="0"/>
              </a:rPr>
              <a:t>Referendum o samostalnosti </a:t>
            </a:r>
            <a:r>
              <a:rPr lang="hr-HR" sz="3200" dirty="0" smtClean="0">
                <a:latin typeface="Segoe UI" panose="020B0502040204020203" pitchFamily="34" charset="0"/>
                <a:cs typeface="Segoe UI" panose="020B0502040204020203" pitchFamily="34" charset="0"/>
              </a:rPr>
              <a:t>RH</a:t>
            </a:r>
          </a:p>
          <a:p>
            <a:pPr marL="457200" indent="-457200">
              <a:buFont typeface="Courier New" panose="02070309020205020404" pitchFamily="49" charset="0"/>
              <a:buChar char="o"/>
            </a:pPr>
            <a:r>
              <a:rPr lang="hr-HR" sz="3200" b="1" dirty="0" smtClean="0">
                <a:solidFill>
                  <a:schemeClr val="accent1"/>
                </a:solidFill>
                <a:latin typeface="Segoe UI" panose="020B0502040204020203" pitchFamily="34" charset="0"/>
                <a:cs typeface="Segoe UI" panose="020B0502040204020203" pitchFamily="34" charset="0"/>
              </a:rPr>
              <a:t>1991 </a:t>
            </a:r>
            <a:r>
              <a:rPr lang="hr-HR" sz="3200" dirty="0">
                <a:latin typeface="Segoe UI" panose="020B0502040204020203" pitchFamily="34" charset="0"/>
                <a:cs typeface="Segoe UI" panose="020B0502040204020203" pitchFamily="34" charset="0"/>
              </a:rPr>
              <a:t>IS</a:t>
            </a:r>
            <a:r>
              <a:rPr lang="en-US" sz="3200" dirty="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Carinske</a:t>
            </a:r>
            <a:r>
              <a:rPr lang="en-US" sz="3200" dirty="0">
                <a:latin typeface="Segoe UI" panose="020B0502040204020203" pitchFamily="34" charset="0"/>
                <a:cs typeface="Segoe UI" panose="020B0502040204020203" pitchFamily="34" charset="0"/>
              </a:rPr>
              <a:t> </a:t>
            </a:r>
            <a:r>
              <a:rPr lang="en-US" sz="3200" dirty="0" err="1" smtClean="0">
                <a:latin typeface="Segoe UI" panose="020B0502040204020203" pitchFamily="34" charset="0"/>
                <a:cs typeface="Segoe UI" panose="020B0502040204020203" pitchFamily="34" charset="0"/>
              </a:rPr>
              <a:t>uprave</a:t>
            </a:r>
            <a:endParaRPr lang="hr-HR" sz="3200" dirty="0" smtClean="0">
              <a:latin typeface="Segoe UI" panose="020B0502040204020203" pitchFamily="34" charset="0"/>
              <a:cs typeface="Segoe UI" panose="020B0502040204020203" pitchFamily="34" charset="0"/>
            </a:endParaRPr>
          </a:p>
          <a:p>
            <a:pPr marL="457200" indent="-457200">
              <a:buFont typeface="Courier New" panose="02070309020205020404" pitchFamily="49" charset="0"/>
              <a:buChar char="o"/>
            </a:pPr>
            <a:r>
              <a:rPr lang="hr-HR" sz="3200" b="1" dirty="0" smtClean="0">
                <a:solidFill>
                  <a:schemeClr val="accent1"/>
                </a:solidFill>
                <a:latin typeface="Segoe UI" panose="020B0502040204020203" pitchFamily="34" charset="0"/>
                <a:cs typeface="Segoe UI" panose="020B0502040204020203" pitchFamily="34" charset="0"/>
              </a:rPr>
              <a:t>1991 </a:t>
            </a:r>
            <a:r>
              <a:rPr lang="hr-HR" sz="3200" dirty="0">
                <a:latin typeface="Segoe UI" panose="020B0502040204020203" pitchFamily="34" charset="0"/>
                <a:cs typeface="Segoe UI" panose="020B0502040204020203" pitchFamily="34" charset="0"/>
              </a:rPr>
              <a:t>Knjiga državljana Grada </a:t>
            </a:r>
            <a:r>
              <a:rPr lang="hr-HR" sz="3200" dirty="0" smtClean="0">
                <a:latin typeface="Segoe UI" panose="020B0502040204020203" pitchFamily="34" charset="0"/>
                <a:cs typeface="Segoe UI" panose="020B0502040204020203" pitchFamily="34" charset="0"/>
              </a:rPr>
              <a:t>Zagreba</a:t>
            </a:r>
          </a:p>
          <a:p>
            <a:pPr marL="457200" indent="-457200">
              <a:buFont typeface="Courier New" panose="02070309020205020404" pitchFamily="49" charset="0"/>
              <a:buChar char="o"/>
            </a:pPr>
            <a:r>
              <a:rPr lang="hr-HR" sz="3200" b="1" dirty="0" smtClean="0">
                <a:solidFill>
                  <a:schemeClr val="accent1"/>
                </a:solidFill>
                <a:latin typeface="Segoe UI" panose="020B0502040204020203" pitchFamily="34" charset="0"/>
                <a:cs typeface="Segoe UI" panose="020B0502040204020203" pitchFamily="34" charset="0"/>
              </a:rPr>
              <a:t>1992 </a:t>
            </a:r>
            <a:r>
              <a:rPr lang="hr-HR" sz="3200" dirty="0">
                <a:latin typeface="Segoe UI" panose="020B0502040204020203" pitchFamily="34" charset="0"/>
                <a:cs typeface="Segoe UI" panose="020B0502040204020203" pitchFamily="34" charset="0"/>
              </a:rPr>
              <a:t>GIS Grada </a:t>
            </a:r>
            <a:r>
              <a:rPr lang="hr-HR" sz="3200" dirty="0" smtClean="0">
                <a:latin typeface="Segoe UI" panose="020B0502040204020203" pitchFamily="34" charset="0"/>
                <a:cs typeface="Segoe UI" panose="020B0502040204020203" pitchFamily="34" charset="0"/>
              </a:rPr>
              <a:t>Zagreba</a:t>
            </a:r>
          </a:p>
          <a:p>
            <a:pPr marL="457200" indent="-457200">
              <a:buFont typeface="Courier New" panose="02070309020205020404" pitchFamily="49" charset="0"/>
              <a:buChar char="o"/>
            </a:pPr>
            <a:r>
              <a:rPr lang="hr-HR" sz="3200" b="1" dirty="0" smtClean="0">
                <a:solidFill>
                  <a:schemeClr val="accent1"/>
                </a:solidFill>
                <a:latin typeface="Segoe UI" panose="020B0502040204020203" pitchFamily="34" charset="0"/>
                <a:cs typeface="Segoe UI" panose="020B0502040204020203" pitchFamily="34" charset="0"/>
              </a:rPr>
              <a:t>2000 </a:t>
            </a:r>
            <a:r>
              <a:rPr lang="hr-HR" sz="3200" dirty="0">
                <a:latin typeface="Segoe UI" panose="020B0502040204020203" pitchFamily="34" charset="0"/>
                <a:cs typeface="Segoe UI" panose="020B0502040204020203" pitchFamily="34" charset="0"/>
              </a:rPr>
              <a:t>IS</a:t>
            </a:r>
            <a:r>
              <a:rPr lang="en-US" sz="3200" dirty="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provedbe</a:t>
            </a:r>
            <a:r>
              <a:rPr lang="en-US" sz="3200" dirty="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izbora</a:t>
            </a:r>
            <a:r>
              <a:rPr lang="en-US" sz="3200" dirty="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za</a:t>
            </a:r>
            <a:r>
              <a:rPr lang="en-US" sz="3200" dirty="0">
                <a:latin typeface="Segoe UI" panose="020B0502040204020203" pitchFamily="34" charset="0"/>
                <a:cs typeface="Segoe UI" panose="020B0502040204020203" pitchFamily="34" charset="0"/>
              </a:rPr>
              <a:t> </a:t>
            </a:r>
            <a:r>
              <a:rPr lang="en-US" sz="3200" dirty="0" smtClean="0">
                <a:latin typeface="Segoe UI" panose="020B0502040204020203" pitchFamily="34" charset="0"/>
                <a:cs typeface="Segoe UI" panose="020B0502040204020203" pitchFamily="34" charset="0"/>
              </a:rPr>
              <a:t>RH</a:t>
            </a:r>
            <a:endParaRPr lang="hr-HR" sz="3200" dirty="0" smtClean="0">
              <a:latin typeface="Segoe UI" panose="020B0502040204020203" pitchFamily="34" charset="0"/>
              <a:cs typeface="Segoe UI" panose="020B0502040204020203" pitchFamily="34" charset="0"/>
            </a:endParaRPr>
          </a:p>
          <a:p>
            <a:pPr marL="457200" indent="-457200">
              <a:buFont typeface="Courier New" panose="02070309020205020404" pitchFamily="49" charset="0"/>
              <a:buChar char="o"/>
            </a:pPr>
            <a:r>
              <a:rPr lang="hr-HR" sz="3200" b="1" dirty="0">
                <a:solidFill>
                  <a:schemeClr val="accent1"/>
                </a:solidFill>
                <a:latin typeface="Segoe UI" panose="020B0502040204020203" pitchFamily="34" charset="0"/>
                <a:cs typeface="Segoe UI" panose="020B0502040204020203" pitchFamily="34" charset="0"/>
              </a:rPr>
              <a:t>2001 </a:t>
            </a:r>
            <a:r>
              <a:rPr lang="en-US" sz="3200" dirty="0" err="1">
                <a:latin typeface="Segoe UI" panose="020B0502040204020203" pitchFamily="34" charset="0"/>
                <a:cs typeface="Segoe UI" panose="020B0502040204020203" pitchFamily="34" charset="0"/>
              </a:rPr>
              <a:t>Projekt</a:t>
            </a:r>
            <a:r>
              <a:rPr lang="en-US" sz="3200" dirty="0">
                <a:latin typeface="Segoe UI" panose="020B0502040204020203" pitchFamily="34" charset="0"/>
                <a:cs typeface="Segoe UI" panose="020B0502040204020203" pitchFamily="34" charset="0"/>
              </a:rPr>
              <a:t> Zagreb on </a:t>
            </a:r>
            <a:r>
              <a:rPr lang="en-US" sz="3200" dirty="0" smtClean="0">
                <a:latin typeface="Segoe UI" panose="020B0502040204020203" pitchFamily="34" charset="0"/>
                <a:cs typeface="Segoe UI" panose="020B0502040204020203" pitchFamily="34" charset="0"/>
              </a:rPr>
              <a:t>line</a:t>
            </a:r>
            <a:endParaRPr lang="en-US" sz="3200" dirty="0">
              <a:latin typeface="Segoe UI" panose="020B0502040204020203" pitchFamily="34" charset="0"/>
              <a:cs typeface="Segoe UI" panose="020B0502040204020203" pitchFamily="34" charset="0"/>
            </a:endParaRPr>
          </a:p>
        </p:txBody>
      </p:sp>
      <p:sp>
        <p:nvSpPr>
          <p:cNvPr id="104" name="TextBox 103"/>
          <p:cNvSpPr txBox="1"/>
          <p:nvPr/>
        </p:nvSpPr>
        <p:spPr>
          <a:xfrm>
            <a:off x="9448800" y="2266047"/>
            <a:ext cx="10257559" cy="6001643"/>
          </a:xfrm>
          <a:prstGeom prst="rect">
            <a:avLst/>
          </a:prstGeom>
          <a:noFill/>
        </p:spPr>
        <p:txBody>
          <a:bodyPr wrap="square" rtlCol="0">
            <a:spAutoFit/>
          </a:bodyPr>
          <a:lstStyle/>
          <a:p>
            <a:pPr marL="457200" indent="-457200">
              <a:buFont typeface="Courier New" panose="02070309020205020404" pitchFamily="49" charset="0"/>
              <a:buChar char="o"/>
            </a:pPr>
            <a:r>
              <a:rPr lang="hr-HR" sz="3200" b="1" dirty="0" smtClean="0">
                <a:solidFill>
                  <a:schemeClr val="accent1"/>
                </a:solidFill>
                <a:latin typeface="Segoe UI" panose="020B0502040204020203" pitchFamily="34" charset="0"/>
                <a:cs typeface="Segoe UI" panose="020B0502040204020203" pitchFamily="34" charset="0"/>
              </a:rPr>
              <a:t>2002 </a:t>
            </a:r>
            <a:r>
              <a:rPr lang="en-US" sz="3200" dirty="0" err="1">
                <a:latin typeface="Segoe UI" panose="020B0502040204020203" pitchFamily="34" charset="0"/>
                <a:cs typeface="Segoe UI" panose="020B0502040204020203" pitchFamily="34" charset="0"/>
              </a:rPr>
              <a:t>Pružene</a:t>
            </a:r>
            <a:r>
              <a:rPr lang="en-US" sz="3200" dirty="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prve</a:t>
            </a:r>
            <a:r>
              <a:rPr lang="en-US" sz="3200" dirty="0">
                <a:latin typeface="Segoe UI" panose="020B0502040204020203" pitchFamily="34" charset="0"/>
                <a:cs typeface="Segoe UI" panose="020B0502040204020203" pitchFamily="34" charset="0"/>
              </a:rPr>
              <a:t> e-</a:t>
            </a:r>
            <a:r>
              <a:rPr lang="en-US" sz="3200" dirty="0" err="1">
                <a:latin typeface="Segoe UI" panose="020B0502040204020203" pitchFamily="34" charset="0"/>
                <a:cs typeface="Segoe UI" panose="020B0502040204020203" pitchFamily="34" charset="0"/>
              </a:rPr>
              <a:t>usluge</a:t>
            </a:r>
            <a:endParaRPr lang="uk-UA" sz="3200" dirty="0">
              <a:latin typeface="Segoe UI" panose="020B0502040204020203" pitchFamily="34" charset="0"/>
              <a:cs typeface="Segoe UI" panose="020B0502040204020203" pitchFamily="34" charset="0"/>
            </a:endParaRPr>
          </a:p>
          <a:p>
            <a:pPr marL="457200" indent="-457200">
              <a:buFont typeface="Courier New" panose="02070309020205020404" pitchFamily="49" charset="0"/>
              <a:buChar char="o"/>
            </a:pPr>
            <a:r>
              <a:rPr lang="hr-HR" sz="3200" b="1" dirty="0" smtClean="0">
                <a:solidFill>
                  <a:schemeClr val="accent1"/>
                </a:solidFill>
                <a:latin typeface="Segoe UI" panose="020B0502040204020203" pitchFamily="34" charset="0"/>
                <a:cs typeface="Segoe UI" panose="020B0502040204020203" pitchFamily="34" charset="0"/>
              </a:rPr>
              <a:t>2006 </a:t>
            </a:r>
            <a:r>
              <a:rPr lang="en-US" sz="3200" dirty="0" err="1">
                <a:latin typeface="Segoe UI" panose="020B0502040204020203" pitchFamily="34" charset="0"/>
                <a:cs typeface="Segoe UI" panose="020B0502040204020203" pitchFamily="34" charset="0"/>
              </a:rPr>
              <a:t>ePorez</a:t>
            </a:r>
            <a:r>
              <a:rPr lang="hr-HR" sz="3200" dirty="0">
                <a:latin typeface="Segoe UI" panose="020B0502040204020203" pitchFamily="34" charset="0"/>
                <a:cs typeface="Segoe UI" panose="020B0502040204020203" pitchFamily="34" charset="0"/>
              </a:rPr>
              <a:t>a</a:t>
            </a:r>
            <a:r>
              <a:rPr lang="en-US" sz="3200" dirty="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i</a:t>
            </a:r>
            <a:r>
              <a:rPr lang="en-US" sz="3200" dirty="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eCarine</a:t>
            </a:r>
            <a:endParaRPr lang="en-US" sz="3200" dirty="0">
              <a:latin typeface="Segoe UI" panose="020B0502040204020203" pitchFamily="34" charset="0"/>
              <a:cs typeface="Segoe UI" panose="020B0502040204020203" pitchFamily="34" charset="0"/>
            </a:endParaRPr>
          </a:p>
          <a:p>
            <a:pPr marL="457200" indent="-457200">
              <a:buFont typeface="Courier New" panose="02070309020205020404" pitchFamily="49" charset="0"/>
              <a:buChar char="o"/>
            </a:pPr>
            <a:r>
              <a:rPr lang="hr-HR" sz="3200" b="1" dirty="0" smtClean="0">
                <a:solidFill>
                  <a:schemeClr val="accent1"/>
                </a:solidFill>
                <a:latin typeface="Segoe UI" panose="020B0502040204020203" pitchFamily="34" charset="0"/>
                <a:cs typeface="Segoe UI" panose="020B0502040204020203" pitchFamily="34" charset="0"/>
              </a:rPr>
              <a:t>2007 </a:t>
            </a:r>
            <a:r>
              <a:rPr lang="en-US" sz="3200" dirty="0" err="1">
                <a:latin typeface="Segoe UI" panose="020B0502040204020203" pitchFamily="34" charset="0"/>
                <a:cs typeface="Segoe UI" panose="020B0502040204020203" pitchFamily="34" charset="0"/>
              </a:rPr>
              <a:t>Moja</a:t>
            </a:r>
            <a:r>
              <a:rPr lang="en-US" sz="3200" dirty="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uprava</a:t>
            </a:r>
            <a:endParaRPr lang="uk-UA" sz="3200" dirty="0">
              <a:latin typeface="Segoe UI" panose="020B0502040204020203" pitchFamily="34" charset="0"/>
              <a:cs typeface="Segoe UI" panose="020B0502040204020203" pitchFamily="34" charset="0"/>
            </a:endParaRPr>
          </a:p>
          <a:p>
            <a:pPr marL="457200" indent="-457200">
              <a:buFont typeface="Courier New" panose="02070309020205020404" pitchFamily="49" charset="0"/>
              <a:buChar char="o"/>
            </a:pPr>
            <a:r>
              <a:rPr lang="hr-HR" sz="3200" b="1" dirty="0" smtClean="0">
                <a:solidFill>
                  <a:schemeClr val="accent1"/>
                </a:solidFill>
                <a:latin typeface="Segoe UI" panose="020B0502040204020203" pitchFamily="34" charset="0"/>
                <a:cs typeface="Segoe UI" panose="020B0502040204020203" pitchFamily="34" charset="0"/>
              </a:rPr>
              <a:t>2008 </a:t>
            </a:r>
            <a:r>
              <a:rPr lang="hr-HR" sz="3200" dirty="0">
                <a:latin typeface="Segoe UI" panose="020B0502040204020203" pitchFamily="34" charset="0"/>
                <a:cs typeface="Segoe UI" panose="020B0502040204020203" pitchFamily="34" charset="0"/>
              </a:rPr>
              <a:t>Jedinstvena uplatnica</a:t>
            </a:r>
            <a:endParaRPr lang="uk-UA" sz="3200" dirty="0">
              <a:latin typeface="Segoe UI" panose="020B0502040204020203" pitchFamily="34" charset="0"/>
              <a:cs typeface="Segoe UI" panose="020B0502040204020203" pitchFamily="34" charset="0"/>
            </a:endParaRPr>
          </a:p>
          <a:p>
            <a:pPr marL="457200" indent="-457200">
              <a:buFont typeface="Courier New" panose="02070309020205020404" pitchFamily="49" charset="0"/>
              <a:buChar char="o"/>
            </a:pPr>
            <a:r>
              <a:rPr lang="hr-HR" sz="3200" b="1" dirty="0" smtClean="0">
                <a:solidFill>
                  <a:schemeClr val="accent1"/>
                </a:solidFill>
                <a:latin typeface="Segoe UI" panose="020B0502040204020203" pitchFamily="34" charset="0"/>
                <a:cs typeface="Segoe UI" panose="020B0502040204020203" pitchFamily="34" charset="0"/>
              </a:rPr>
              <a:t>2009 </a:t>
            </a:r>
            <a:r>
              <a:rPr lang="hr-HR" sz="3200" dirty="0">
                <a:latin typeface="Segoe UI" panose="020B0502040204020203" pitchFamily="34" charset="0"/>
                <a:cs typeface="Segoe UI" panose="020B0502040204020203" pitchFamily="34" charset="0"/>
              </a:rPr>
              <a:t>OIB</a:t>
            </a:r>
            <a:endParaRPr lang="hr-HR" sz="3200" dirty="0" smtClean="0">
              <a:latin typeface="Segoe UI" panose="020B0502040204020203" pitchFamily="34" charset="0"/>
              <a:cs typeface="Segoe UI" panose="020B0502040204020203" pitchFamily="34" charset="0"/>
            </a:endParaRPr>
          </a:p>
          <a:p>
            <a:pPr marL="457200" indent="-457200">
              <a:buFont typeface="Courier New" panose="02070309020205020404" pitchFamily="49" charset="0"/>
              <a:buChar char="o"/>
            </a:pPr>
            <a:r>
              <a:rPr lang="hr-HR" sz="3200" b="1" dirty="0">
                <a:solidFill>
                  <a:schemeClr val="accent1"/>
                </a:solidFill>
                <a:latin typeface="Segoe UI" panose="020B0502040204020203" pitchFamily="34" charset="0"/>
                <a:cs typeface="Segoe UI" panose="020B0502040204020203" pitchFamily="34" charset="0"/>
              </a:rPr>
              <a:t>2010</a:t>
            </a:r>
            <a:r>
              <a:rPr lang="hr-HR" sz="3200" b="1" dirty="0" smtClean="0">
                <a:solidFill>
                  <a:schemeClr val="accent1"/>
                </a:solidFill>
                <a:latin typeface="Segoe UI" panose="020B0502040204020203" pitchFamily="34" charset="0"/>
                <a:cs typeface="Segoe UI" panose="020B0502040204020203" pitchFamily="34" charset="0"/>
              </a:rPr>
              <a:t> </a:t>
            </a:r>
            <a:r>
              <a:rPr lang="hr-HR" sz="3200" dirty="0" err="1">
                <a:latin typeface="Segoe UI" panose="020B0502040204020203" pitchFamily="34" charset="0"/>
                <a:cs typeface="Segoe UI" panose="020B0502040204020203" pitchFamily="34" charset="0"/>
              </a:rPr>
              <a:t>Interoperabilnost</a:t>
            </a:r>
            <a:r>
              <a:rPr lang="hr-HR" sz="3200" dirty="0">
                <a:latin typeface="Segoe UI" panose="020B0502040204020203" pitchFamily="34" charset="0"/>
                <a:cs typeface="Segoe UI" panose="020B0502040204020203" pitchFamily="34" charset="0"/>
              </a:rPr>
              <a:t> prema </a:t>
            </a:r>
            <a:r>
              <a:rPr lang="hr-HR" sz="3200" dirty="0" smtClean="0">
                <a:latin typeface="Segoe UI" panose="020B0502040204020203" pitchFamily="34" charset="0"/>
                <a:cs typeface="Segoe UI" panose="020B0502040204020203" pitchFamily="34" charset="0"/>
              </a:rPr>
              <a:t>EU</a:t>
            </a:r>
          </a:p>
          <a:p>
            <a:pPr marL="457200" indent="-457200">
              <a:buFont typeface="Courier New" panose="02070309020205020404" pitchFamily="49" charset="0"/>
              <a:buChar char="o"/>
            </a:pPr>
            <a:r>
              <a:rPr lang="hr-HR" sz="3200" b="1" dirty="0" smtClean="0">
                <a:solidFill>
                  <a:schemeClr val="accent1"/>
                </a:solidFill>
                <a:latin typeface="Segoe UI" panose="020B0502040204020203" pitchFamily="34" charset="0"/>
                <a:cs typeface="Segoe UI" panose="020B0502040204020203" pitchFamily="34" charset="0"/>
              </a:rPr>
              <a:t>2011 </a:t>
            </a:r>
            <a:r>
              <a:rPr lang="hr-HR" sz="3200" dirty="0">
                <a:latin typeface="Segoe UI" panose="020B0502040204020203" pitchFamily="34" charset="0"/>
                <a:cs typeface="Segoe UI" panose="020B0502040204020203" pitchFamily="34" charset="0"/>
              </a:rPr>
              <a:t>Koncept umrežena uprava</a:t>
            </a:r>
            <a:endParaRPr lang="uk-UA" sz="3200" dirty="0">
              <a:latin typeface="Segoe UI" panose="020B0502040204020203" pitchFamily="34" charset="0"/>
              <a:cs typeface="Segoe UI" panose="020B0502040204020203" pitchFamily="34" charset="0"/>
            </a:endParaRPr>
          </a:p>
          <a:p>
            <a:pPr marL="457200" indent="-457200">
              <a:buFont typeface="Courier New" panose="02070309020205020404" pitchFamily="49" charset="0"/>
              <a:buChar char="o"/>
            </a:pPr>
            <a:r>
              <a:rPr lang="hr-HR" sz="3200" b="1" dirty="0">
                <a:solidFill>
                  <a:schemeClr val="accent1"/>
                </a:solidFill>
                <a:latin typeface="Segoe UI" panose="020B0502040204020203" pitchFamily="34" charset="0"/>
                <a:cs typeface="Segoe UI" panose="020B0502040204020203" pitchFamily="34" charset="0"/>
              </a:rPr>
              <a:t>2012</a:t>
            </a:r>
            <a:r>
              <a:rPr lang="hr-HR" sz="3200" b="1" dirty="0" smtClean="0">
                <a:solidFill>
                  <a:schemeClr val="accent1"/>
                </a:solidFill>
                <a:latin typeface="Segoe UI" panose="020B0502040204020203" pitchFamily="34" charset="0"/>
                <a:cs typeface="Segoe UI" panose="020B0502040204020203" pitchFamily="34" charset="0"/>
              </a:rPr>
              <a:t> </a:t>
            </a:r>
            <a:r>
              <a:rPr lang="hr-HR" sz="3200" dirty="0" err="1">
                <a:latin typeface="Segoe UI" panose="020B0502040204020203" pitchFamily="34" charset="0"/>
                <a:cs typeface="Segoe UI" panose="020B0502040204020203" pitchFamily="34" charset="0"/>
              </a:rPr>
              <a:t>Geoportal</a:t>
            </a:r>
            <a:r>
              <a:rPr lang="hr-HR" sz="3200" dirty="0">
                <a:latin typeface="Segoe UI" panose="020B0502040204020203" pitchFamily="34" charset="0"/>
                <a:cs typeface="Segoe UI" panose="020B0502040204020203" pitchFamily="34" charset="0"/>
              </a:rPr>
              <a:t> </a:t>
            </a:r>
            <a:endParaRPr lang="hr-HR" sz="3200" dirty="0" smtClean="0">
              <a:latin typeface="Segoe UI" panose="020B0502040204020203" pitchFamily="34" charset="0"/>
              <a:cs typeface="Segoe UI" panose="020B0502040204020203" pitchFamily="34" charset="0"/>
            </a:endParaRPr>
          </a:p>
          <a:p>
            <a:pPr marL="457200" indent="-457200">
              <a:buFont typeface="Courier New" panose="02070309020205020404" pitchFamily="49" charset="0"/>
              <a:buChar char="o"/>
            </a:pPr>
            <a:r>
              <a:rPr lang="hr-HR" sz="3200" b="1" dirty="0">
                <a:solidFill>
                  <a:schemeClr val="accent1"/>
                </a:solidFill>
                <a:latin typeface="Segoe UI" panose="020B0502040204020203" pitchFamily="34" charset="0"/>
                <a:cs typeface="Segoe UI" panose="020B0502040204020203" pitchFamily="34" charset="0"/>
              </a:rPr>
              <a:t>2013</a:t>
            </a:r>
            <a:r>
              <a:rPr lang="hr-HR" sz="3200" b="1" dirty="0" smtClean="0">
                <a:solidFill>
                  <a:schemeClr val="accent1"/>
                </a:solidFill>
                <a:latin typeface="Segoe UI" panose="020B0502040204020203" pitchFamily="34" charset="0"/>
                <a:cs typeface="Segoe UI" panose="020B0502040204020203" pitchFamily="34" charset="0"/>
              </a:rPr>
              <a:t> </a:t>
            </a:r>
            <a:r>
              <a:rPr lang="hr-HR" sz="3200" dirty="0" err="1">
                <a:latin typeface="Segoe UI" panose="020B0502040204020203" pitchFamily="34" charset="0"/>
                <a:cs typeface="Segoe UI" panose="020B0502040204020203" pitchFamily="34" charset="0"/>
              </a:rPr>
              <a:t>Fiskalizacija</a:t>
            </a:r>
            <a:endParaRPr lang="hr-HR" sz="3200" dirty="0" smtClean="0">
              <a:latin typeface="Segoe UI" panose="020B0502040204020203" pitchFamily="34" charset="0"/>
              <a:cs typeface="Segoe UI" panose="020B0502040204020203" pitchFamily="34" charset="0"/>
            </a:endParaRPr>
          </a:p>
          <a:p>
            <a:pPr marL="457200" indent="-457200">
              <a:buFont typeface="Courier New" panose="02070309020205020404" pitchFamily="49" charset="0"/>
              <a:buChar char="o"/>
            </a:pPr>
            <a:r>
              <a:rPr lang="hr-HR" sz="3200" b="1" dirty="0">
                <a:solidFill>
                  <a:schemeClr val="accent1"/>
                </a:solidFill>
                <a:latin typeface="Segoe UI" panose="020B0502040204020203" pitchFamily="34" charset="0"/>
                <a:cs typeface="Segoe UI" panose="020B0502040204020203" pitchFamily="34" charset="0"/>
              </a:rPr>
              <a:t>2014</a:t>
            </a:r>
            <a:r>
              <a:rPr lang="hr-HR" sz="3200" b="1" dirty="0" smtClean="0">
                <a:solidFill>
                  <a:schemeClr val="accent1"/>
                </a:solidFill>
                <a:latin typeface="Segoe UI" panose="020B0502040204020203" pitchFamily="34" charset="0"/>
                <a:cs typeface="Segoe UI" panose="020B0502040204020203" pitchFamily="34" charset="0"/>
              </a:rPr>
              <a:t> </a:t>
            </a:r>
            <a:r>
              <a:rPr lang="hr-HR" sz="3200" dirty="0" smtClean="0">
                <a:latin typeface="Segoe UI" panose="020B0502040204020203" pitchFamily="34" charset="0"/>
                <a:cs typeface="Segoe UI" panose="020B0502040204020203" pitchFamily="34" charset="0"/>
              </a:rPr>
              <a:t>e-Građani</a:t>
            </a:r>
          </a:p>
          <a:p>
            <a:pPr marL="457200" indent="-457200">
              <a:buFont typeface="Courier New" panose="02070309020205020404" pitchFamily="49" charset="0"/>
              <a:buChar char="o"/>
            </a:pPr>
            <a:r>
              <a:rPr lang="hr-HR" sz="3200" b="1" dirty="0">
                <a:solidFill>
                  <a:schemeClr val="accent1"/>
                </a:solidFill>
                <a:latin typeface="Segoe UI" panose="020B0502040204020203" pitchFamily="34" charset="0"/>
                <a:cs typeface="Segoe UI" panose="020B0502040204020203" pitchFamily="34" charset="0"/>
              </a:rPr>
              <a:t>2015</a:t>
            </a:r>
            <a:r>
              <a:rPr lang="hr-HR" sz="3200" b="1" dirty="0" smtClean="0">
                <a:solidFill>
                  <a:schemeClr val="accent1"/>
                </a:solidFill>
                <a:latin typeface="Segoe UI" panose="020B0502040204020203" pitchFamily="34" charset="0"/>
                <a:cs typeface="Segoe UI" panose="020B0502040204020203" pitchFamily="34" charset="0"/>
              </a:rPr>
              <a:t> </a:t>
            </a:r>
            <a:r>
              <a:rPr lang="hr-HR" sz="3200" dirty="0">
                <a:latin typeface="Segoe UI" panose="020B0502040204020203" pitchFamily="34" charset="0"/>
                <a:cs typeface="Segoe UI" panose="020B0502040204020203" pitchFamily="34" charset="0"/>
              </a:rPr>
              <a:t>Uspostava </a:t>
            </a:r>
            <a:r>
              <a:rPr lang="hr-HR" sz="3200" dirty="0" err="1">
                <a:latin typeface="Segoe UI" panose="020B0502040204020203" pitchFamily="34" charset="0"/>
                <a:cs typeface="Segoe UI" panose="020B0502040204020203" pitchFamily="34" charset="0"/>
              </a:rPr>
              <a:t>Cloud</a:t>
            </a:r>
            <a:r>
              <a:rPr lang="hr-HR" sz="3200" dirty="0">
                <a:latin typeface="Segoe UI" panose="020B0502040204020203" pitchFamily="34" charset="0"/>
                <a:cs typeface="Segoe UI" panose="020B0502040204020203" pitchFamily="34" charset="0"/>
              </a:rPr>
              <a:t> infrastrukture za </a:t>
            </a:r>
            <a:r>
              <a:rPr lang="hr-HR" sz="3200" dirty="0" smtClean="0">
                <a:latin typeface="Segoe UI" panose="020B0502040204020203" pitchFamily="34" charset="0"/>
                <a:cs typeface="Segoe UI" panose="020B0502040204020203" pitchFamily="34" charset="0"/>
              </a:rPr>
              <a:t>CDU</a:t>
            </a:r>
            <a:endParaRPr lang="hr-HR" sz="3200" dirty="0">
              <a:latin typeface="Segoe UI" panose="020B0502040204020203" pitchFamily="34" charset="0"/>
              <a:cs typeface="Segoe UI" panose="020B0502040204020203" pitchFamily="34" charset="0"/>
            </a:endParaRPr>
          </a:p>
          <a:p>
            <a:pPr marL="457200" indent="-457200">
              <a:buFont typeface="Courier New" panose="02070309020205020404" pitchFamily="49" charset="0"/>
              <a:buChar char="o"/>
            </a:pPr>
            <a:r>
              <a:rPr lang="hr-HR" sz="3200" b="1" dirty="0" smtClean="0">
                <a:solidFill>
                  <a:schemeClr val="accent1"/>
                </a:solidFill>
                <a:latin typeface="Segoe UI" panose="020B0502040204020203" pitchFamily="34" charset="0"/>
                <a:cs typeface="Segoe UI" panose="020B0502040204020203" pitchFamily="34" charset="0"/>
              </a:rPr>
              <a:t>2016 </a:t>
            </a:r>
            <a:r>
              <a:rPr lang="hr-HR" sz="3200" dirty="0">
                <a:latin typeface="Segoe UI" panose="020B0502040204020203" pitchFamily="34" charset="0"/>
                <a:cs typeface="Segoe UI" panose="020B0502040204020203" pitchFamily="34" charset="0"/>
              </a:rPr>
              <a:t>e-Nekretnine i </a:t>
            </a:r>
            <a:r>
              <a:rPr lang="hr-HR" sz="3200" dirty="0" smtClean="0">
                <a:latin typeface="Segoe UI" panose="020B0502040204020203" pitchFamily="34" charset="0"/>
                <a:cs typeface="Segoe UI" panose="020B0502040204020203" pitchFamily="34" charset="0"/>
              </a:rPr>
              <a:t>e-Dozvole</a:t>
            </a:r>
            <a:endParaRPr lang="uk-UA" sz="3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4492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latin typeface="Segoe UI" panose="020B0502040204020203" pitchFamily="34" charset="0"/>
                <a:cs typeface="Segoe UI" panose="020B0502040204020203" pitchFamily="34" charset="0"/>
              </a:rPr>
              <a:t>Open </a:t>
            </a:r>
            <a:r>
              <a:rPr lang="hr-HR" dirty="0" err="1" smtClean="0">
                <a:latin typeface="Segoe UI" panose="020B0502040204020203" pitchFamily="34" charset="0"/>
                <a:cs typeface="Segoe UI" panose="020B0502040204020203" pitchFamily="34" charset="0"/>
              </a:rPr>
              <a:t>source</a:t>
            </a:r>
            <a:r>
              <a:rPr lang="en-US" dirty="0" smtClean="0">
                <a:latin typeface="Segoe UI" panose="020B0502040204020203" pitchFamily="34" charset="0"/>
                <a:cs typeface="Segoe UI" panose="020B0502040204020203" pitchFamily="34" charset="0"/>
              </a:rPr>
              <a:t> </a:t>
            </a:r>
            <a:br>
              <a:rPr lang="en-US" dirty="0" smtClean="0">
                <a:latin typeface="Segoe UI" panose="020B0502040204020203" pitchFamily="34" charset="0"/>
                <a:cs typeface="Segoe UI" panose="020B0502040204020203" pitchFamily="34" charset="0"/>
              </a:rPr>
            </a:br>
            <a:r>
              <a:rPr lang="hr-HR" dirty="0" smtClean="0">
                <a:solidFill>
                  <a:schemeClr val="accent1"/>
                </a:solidFill>
                <a:latin typeface="Segoe UI" panose="020B0502040204020203" pitchFamily="34" charset="0"/>
                <a:cs typeface="Segoe UI" panose="020B0502040204020203" pitchFamily="34" charset="0"/>
              </a:rPr>
              <a:t>osnovno</a:t>
            </a:r>
            <a:endParaRPr lang="uk-UA" dirty="0">
              <a:solidFill>
                <a:schemeClr val="accent1"/>
              </a:solidFill>
              <a:latin typeface="Segoe UI" panose="020B0502040204020203" pitchFamily="34" charset="0"/>
              <a:cs typeface="Segoe UI" panose="020B0502040204020203" pitchFamily="34" charset="0"/>
            </a:endParaRPr>
          </a:p>
        </p:txBody>
      </p:sp>
      <p:grpSp>
        <p:nvGrpSpPr>
          <p:cNvPr id="12" name="Group 11"/>
          <p:cNvGrpSpPr/>
          <p:nvPr/>
        </p:nvGrpSpPr>
        <p:grpSpPr>
          <a:xfrm>
            <a:off x="2438400" y="4264656"/>
            <a:ext cx="6458344" cy="4729295"/>
            <a:chOff x="1828799" y="2966049"/>
            <a:chExt cx="5830087" cy="3699639"/>
          </a:xfrm>
        </p:grpSpPr>
        <p:sp>
          <p:nvSpPr>
            <p:cNvPr id="4" name="Freeform 41"/>
            <p:cNvSpPr>
              <a:spLocks noEditPoints="1"/>
            </p:cNvSpPr>
            <p:nvPr/>
          </p:nvSpPr>
          <p:spPr bwMode="auto">
            <a:xfrm>
              <a:off x="5966268" y="2966049"/>
              <a:ext cx="1692618" cy="1508651"/>
            </a:xfrm>
            <a:custGeom>
              <a:avLst/>
              <a:gdLst>
                <a:gd name="T0" fmla="*/ 88 w 176"/>
                <a:gd name="T1" fmla="*/ 0 h 160"/>
                <a:gd name="T2" fmla="*/ 0 w 176"/>
                <a:gd name="T3" fmla="*/ 72 h 160"/>
                <a:gd name="T4" fmla="*/ 25 w 176"/>
                <a:gd name="T5" fmla="*/ 122 h 160"/>
                <a:gd name="T6" fmla="*/ 16 w 176"/>
                <a:gd name="T7" fmla="*/ 160 h 160"/>
                <a:gd name="T8" fmla="*/ 63 w 176"/>
                <a:gd name="T9" fmla="*/ 141 h 160"/>
                <a:gd name="T10" fmla="*/ 88 w 176"/>
                <a:gd name="T11" fmla="*/ 144 h 160"/>
                <a:gd name="T12" fmla="*/ 176 w 176"/>
                <a:gd name="T13" fmla="*/ 72 h 160"/>
                <a:gd name="T14" fmla="*/ 88 w 176"/>
                <a:gd name="T15" fmla="*/ 0 h 160"/>
                <a:gd name="T16" fmla="*/ 88 w 176"/>
                <a:gd name="T17" fmla="*/ 136 h 160"/>
                <a:gd name="T18" fmla="*/ 65 w 176"/>
                <a:gd name="T19" fmla="*/ 133 h 160"/>
                <a:gd name="T20" fmla="*/ 63 w 176"/>
                <a:gd name="T21" fmla="*/ 133 h 160"/>
                <a:gd name="T22" fmla="*/ 60 w 176"/>
                <a:gd name="T23" fmla="*/ 134 h 160"/>
                <a:gd name="T24" fmla="*/ 27 w 176"/>
                <a:gd name="T25" fmla="*/ 147 h 160"/>
                <a:gd name="T26" fmla="*/ 33 w 176"/>
                <a:gd name="T27" fmla="*/ 124 h 160"/>
                <a:gd name="T28" fmla="*/ 30 w 176"/>
                <a:gd name="T29" fmla="*/ 116 h 160"/>
                <a:gd name="T30" fmla="*/ 8 w 176"/>
                <a:gd name="T31" fmla="*/ 72 h 160"/>
                <a:gd name="T32" fmla="*/ 88 w 176"/>
                <a:gd name="T33" fmla="*/ 8 h 160"/>
                <a:gd name="T34" fmla="*/ 168 w 176"/>
                <a:gd name="T35" fmla="*/ 72 h 160"/>
                <a:gd name="T36" fmla="*/ 88 w 176"/>
                <a:gd name="T37"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160">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sp>
          <p:nvSpPr>
            <p:cNvPr id="11" name="TextBox 10"/>
            <p:cNvSpPr txBox="1"/>
            <p:nvPr/>
          </p:nvSpPr>
          <p:spPr>
            <a:xfrm>
              <a:off x="1828799" y="4474700"/>
              <a:ext cx="5830086" cy="2190988"/>
            </a:xfrm>
            <a:prstGeom prst="rect">
              <a:avLst/>
            </a:prstGeom>
            <a:noFill/>
          </p:spPr>
          <p:txBody>
            <a:bodyPr wrap="square" rtlCol="0">
              <a:spAutoFit/>
            </a:bodyPr>
            <a:lstStyle/>
            <a:p>
              <a:pPr algn="just"/>
              <a:r>
                <a:rPr lang="en-US" sz="2200" b="1" i="1" dirty="0">
                  <a:latin typeface="Segoe UI" panose="020B0502040204020203" pitchFamily="34" charset="0"/>
                  <a:cs typeface="Segoe UI" panose="020B0502040204020203" pitchFamily="34" charset="0"/>
                </a:rPr>
                <a:t>Open-source software</a:t>
              </a:r>
              <a:r>
                <a:rPr lang="en-US" sz="2200" i="1" dirty="0">
                  <a:latin typeface="Segoe UI" panose="020B0502040204020203" pitchFamily="34" charset="0"/>
                  <a:cs typeface="Segoe UI" panose="020B0502040204020203" pitchFamily="34" charset="0"/>
                </a:rPr>
                <a:t> (</a:t>
              </a:r>
              <a:r>
                <a:rPr lang="en-US" sz="2200" b="1" i="1" dirty="0">
                  <a:latin typeface="Segoe UI" panose="020B0502040204020203" pitchFamily="34" charset="0"/>
                  <a:cs typeface="Segoe UI" panose="020B0502040204020203" pitchFamily="34" charset="0"/>
                </a:rPr>
                <a:t>OSS</a:t>
              </a:r>
              <a:r>
                <a:rPr lang="en-US" sz="2200" i="1" dirty="0">
                  <a:latin typeface="Segoe UI" panose="020B0502040204020203" pitchFamily="34" charset="0"/>
                  <a:cs typeface="Segoe UI" panose="020B0502040204020203" pitchFamily="34" charset="0"/>
                </a:rPr>
                <a:t>) is computer software with its source code made available with a license in which</a:t>
              </a:r>
              <a:r>
                <a:rPr lang="hr-HR" sz="2200" i="1" dirty="0">
                  <a:latin typeface="Segoe UI" panose="020B0502040204020203" pitchFamily="34" charset="0"/>
                  <a:cs typeface="Segoe UI" panose="020B0502040204020203" pitchFamily="34" charset="0"/>
                </a:rPr>
                <a:t> </a:t>
              </a:r>
              <a:r>
                <a:rPr lang="en-US" sz="2200" i="1" dirty="0">
                  <a:latin typeface="Segoe UI" panose="020B0502040204020203" pitchFamily="34" charset="0"/>
                  <a:cs typeface="Segoe UI" panose="020B0502040204020203" pitchFamily="34" charset="0"/>
                </a:rPr>
                <a:t>the copyright holder provides the rights to study, change, and distribute the software to anyone and for any purpose.</a:t>
              </a:r>
              <a:r>
                <a:rPr lang="hr-HR" sz="2200" i="1" dirty="0">
                  <a:latin typeface="Segoe UI" panose="020B0502040204020203" pitchFamily="34" charset="0"/>
                  <a:cs typeface="Segoe UI" panose="020B0502040204020203" pitchFamily="34" charset="0"/>
                </a:rPr>
                <a:t> </a:t>
              </a:r>
              <a:br>
                <a:rPr lang="hr-HR" sz="2200" i="1" dirty="0">
                  <a:latin typeface="Segoe UI" panose="020B0502040204020203" pitchFamily="34" charset="0"/>
                  <a:cs typeface="Segoe UI" panose="020B0502040204020203" pitchFamily="34" charset="0"/>
                </a:rPr>
              </a:br>
              <a:r>
                <a:rPr lang="en-US" sz="2200" i="1" dirty="0">
                  <a:latin typeface="Segoe UI" panose="020B0502040204020203" pitchFamily="34" charset="0"/>
                  <a:cs typeface="Segoe UI" panose="020B0502040204020203" pitchFamily="34" charset="0"/>
                </a:rPr>
                <a:t>According to scientists who studied it, open-source software is a prominent example of open collaboration.</a:t>
              </a:r>
              <a:endParaRPr lang="hr-HR" sz="2200" dirty="0">
                <a:latin typeface="Segoe UI" panose="020B0502040204020203" pitchFamily="34" charset="0"/>
                <a:cs typeface="Segoe UI" panose="020B0502040204020203" pitchFamily="34" charset="0"/>
              </a:endParaRPr>
            </a:p>
          </p:txBody>
        </p:sp>
      </p:grpSp>
      <p:grpSp>
        <p:nvGrpSpPr>
          <p:cNvPr id="13" name="Group 12"/>
          <p:cNvGrpSpPr/>
          <p:nvPr/>
        </p:nvGrpSpPr>
        <p:grpSpPr>
          <a:xfrm>
            <a:off x="10288999" y="3745995"/>
            <a:ext cx="6382143" cy="4572614"/>
            <a:chOff x="1828800" y="2025744"/>
            <a:chExt cx="6382143" cy="4572614"/>
          </a:xfrm>
        </p:grpSpPr>
        <p:sp>
          <p:nvSpPr>
            <p:cNvPr id="14" name="Freeform 41"/>
            <p:cNvSpPr>
              <a:spLocks noEditPoints="1"/>
            </p:cNvSpPr>
            <p:nvPr/>
          </p:nvSpPr>
          <p:spPr bwMode="auto">
            <a:xfrm>
              <a:off x="5966268" y="2966049"/>
              <a:ext cx="1692618" cy="1508651"/>
            </a:xfrm>
            <a:custGeom>
              <a:avLst/>
              <a:gdLst>
                <a:gd name="T0" fmla="*/ 88 w 176"/>
                <a:gd name="T1" fmla="*/ 0 h 160"/>
                <a:gd name="T2" fmla="*/ 0 w 176"/>
                <a:gd name="T3" fmla="*/ 72 h 160"/>
                <a:gd name="T4" fmla="*/ 25 w 176"/>
                <a:gd name="T5" fmla="*/ 122 h 160"/>
                <a:gd name="T6" fmla="*/ 16 w 176"/>
                <a:gd name="T7" fmla="*/ 160 h 160"/>
                <a:gd name="T8" fmla="*/ 63 w 176"/>
                <a:gd name="T9" fmla="*/ 141 h 160"/>
                <a:gd name="T10" fmla="*/ 88 w 176"/>
                <a:gd name="T11" fmla="*/ 144 h 160"/>
                <a:gd name="T12" fmla="*/ 176 w 176"/>
                <a:gd name="T13" fmla="*/ 72 h 160"/>
                <a:gd name="T14" fmla="*/ 88 w 176"/>
                <a:gd name="T15" fmla="*/ 0 h 160"/>
                <a:gd name="T16" fmla="*/ 88 w 176"/>
                <a:gd name="T17" fmla="*/ 136 h 160"/>
                <a:gd name="T18" fmla="*/ 65 w 176"/>
                <a:gd name="T19" fmla="*/ 133 h 160"/>
                <a:gd name="T20" fmla="*/ 63 w 176"/>
                <a:gd name="T21" fmla="*/ 133 h 160"/>
                <a:gd name="T22" fmla="*/ 60 w 176"/>
                <a:gd name="T23" fmla="*/ 134 h 160"/>
                <a:gd name="T24" fmla="*/ 27 w 176"/>
                <a:gd name="T25" fmla="*/ 147 h 160"/>
                <a:gd name="T26" fmla="*/ 33 w 176"/>
                <a:gd name="T27" fmla="*/ 124 h 160"/>
                <a:gd name="T28" fmla="*/ 30 w 176"/>
                <a:gd name="T29" fmla="*/ 116 h 160"/>
                <a:gd name="T30" fmla="*/ 8 w 176"/>
                <a:gd name="T31" fmla="*/ 72 h 160"/>
                <a:gd name="T32" fmla="*/ 88 w 176"/>
                <a:gd name="T33" fmla="*/ 8 h 160"/>
                <a:gd name="T34" fmla="*/ 168 w 176"/>
                <a:gd name="T35" fmla="*/ 72 h 160"/>
                <a:gd name="T36" fmla="*/ 88 w 176"/>
                <a:gd name="T37"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160">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sp>
          <p:nvSpPr>
            <p:cNvPr id="15" name="TextBox 14"/>
            <p:cNvSpPr txBox="1"/>
            <p:nvPr/>
          </p:nvSpPr>
          <p:spPr>
            <a:xfrm>
              <a:off x="5616936" y="2025744"/>
              <a:ext cx="1562643" cy="461665"/>
            </a:xfrm>
            <a:prstGeom prst="rect">
              <a:avLst/>
            </a:prstGeom>
            <a:noFill/>
          </p:spPr>
          <p:txBody>
            <a:bodyPr wrap="square" rtlCol="0">
              <a:spAutoFit/>
            </a:bodyPr>
            <a:lstStyle/>
            <a:p>
              <a:r>
                <a:rPr lang="hr-HR" sz="2400" dirty="0" err="1" smtClean="0">
                  <a:solidFill>
                    <a:schemeClr val="accent1"/>
                  </a:solidFill>
                  <a:latin typeface="Segoe UI" panose="020B0502040204020203" pitchFamily="34" charset="0"/>
                  <a:cs typeface="Segoe UI" panose="020B0502040204020203" pitchFamily="34" charset="0"/>
                </a:rPr>
                <a:t>wikipedia</a:t>
              </a:r>
              <a:endParaRPr lang="en-US" sz="2400" dirty="0" smtClean="0">
                <a:solidFill>
                  <a:schemeClr val="accent1"/>
                </a:solidFill>
                <a:latin typeface="Segoe UI" panose="020B0502040204020203" pitchFamily="34" charset="0"/>
                <a:cs typeface="Segoe UI" panose="020B0502040204020203" pitchFamily="34" charset="0"/>
              </a:endParaRPr>
            </a:p>
          </p:txBody>
        </p:sp>
        <p:sp>
          <p:nvSpPr>
            <p:cNvPr id="16" name="TextBox 15"/>
            <p:cNvSpPr txBox="1"/>
            <p:nvPr/>
          </p:nvSpPr>
          <p:spPr>
            <a:xfrm>
              <a:off x="1828800" y="4474700"/>
              <a:ext cx="6382143" cy="2123658"/>
            </a:xfrm>
            <a:prstGeom prst="rect">
              <a:avLst/>
            </a:prstGeom>
            <a:noFill/>
          </p:spPr>
          <p:txBody>
            <a:bodyPr wrap="square" rtlCol="0">
              <a:spAutoFit/>
            </a:bodyPr>
            <a:lstStyle/>
            <a:p>
              <a:pPr algn="just"/>
              <a:r>
                <a:rPr lang="en-US" sz="2200" i="1" dirty="0">
                  <a:latin typeface="Segoe UI" panose="020B0502040204020203" pitchFamily="34" charset="0"/>
                  <a:cs typeface="Segoe UI" panose="020B0502040204020203" pitchFamily="34" charset="0"/>
                </a:rPr>
                <a:t>In the early days of computing, programmers and developers shared software in order to learn from each other and evolve the field of computing. Eventually the open source notion moved to the way side of commercialization of software in the years 1970-1980.</a:t>
              </a:r>
              <a:endParaRPr lang="uk-UA" sz="2200" i="1" dirty="0">
                <a:solidFill>
                  <a:schemeClr val="tx2"/>
                </a:solidFill>
                <a:latin typeface="Segoe UI" panose="020B0502040204020203" pitchFamily="34" charset="0"/>
                <a:cs typeface="Segoe UI" panose="020B0502040204020203" pitchFamily="34" charset="0"/>
              </a:endParaRPr>
            </a:p>
          </p:txBody>
        </p:sp>
      </p:grpSp>
      <p:sp>
        <p:nvSpPr>
          <p:cNvPr id="17" name="TextBox 16"/>
          <p:cNvSpPr txBox="1"/>
          <p:nvPr/>
        </p:nvSpPr>
        <p:spPr>
          <a:xfrm>
            <a:off x="2438399" y="2275473"/>
            <a:ext cx="13680685" cy="1754326"/>
          </a:xfrm>
          <a:prstGeom prst="rect">
            <a:avLst/>
          </a:prstGeom>
          <a:noFill/>
        </p:spPr>
        <p:txBody>
          <a:bodyPr wrap="square" rtlCol="0">
            <a:spAutoFit/>
          </a:bodyPr>
          <a:lstStyle/>
          <a:p>
            <a:pPr algn="ctr"/>
            <a:r>
              <a:rPr lang="hr-HR" sz="3600" b="1" dirty="0">
                <a:latin typeface="Segoe UI" panose="020B0502040204020203" pitchFamily="34" charset="0"/>
                <a:cs typeface="Segoe UI" panose="020B0502040204020203" pitchFamily="34" charset="0"/>
              </a:rPr>
              <a:t>Otvoreni kôd</a:t>
            </a:r>
            <a:r>
              <a:rPr lang="hr-HR" sz="3600" dirty="0">
                <a:latin typeface="Segoe UI" panose="020B0502040204020203" pitchFamily="34" charset="0"/>
                <a:cs typeface="Segoe UI" panose="020B0502040204020203" pitchFamily="34" charset="0"/>
              </a:rPr>
              <a:t> je generički naziv za softver čiji </a:t>
            </a:r>
            <a:r>
              <a:rPr lang="hr-HR" sz="3600" dirty="0" smtClean="0">
                <a:latin typeface="Segoe UI" panose="020B0502040204020203" pitchFamily="34" charset="0"/>
                <a:cs typeface="Segoe UI" panose="020B0502040204020203" pitchFamily="34" charset="0"/>
              </a:rPr>
              <a:t>je izvorni</a:t>
            </a:r>
            <a:r>
              <a:rPr lang="hr-HR" sz="3600" dirty="0">
                <a:latin typeface="Segoe UI" panose="020B0502040204020203" pitchFamily="34" charset="0"/>
                <a:cs typeface="Segoe UI" panose="020B0502040204020203" pitchFamily="34" charset="0"/>
              </a:rPr>
              <a:t> kôd i/ili nacrti (dizajn) dostupan javnosti na uvid, korištenje, izmjene i daljnje raspačavanje (</a:t>
            </a:r>
            <a:r>
              <a:rPr lang="hr-HR" sz="3600" dirty="0" smtClean="0">
                <a:latin typeface="Segoe UI" panose="020B0502040204020203" pitchFamily="34" charset="0"/>
                <a:cs typeface="Segoe UI" panose="020B0502040204020203" pitchFamily="34" charset="0"/>
              </a:rPr>
              <a:t>primjer:</a:t>
            </a:r>
            <a:r>
              <a:rPr lang="hr-HR" sz="3600" dirty="0">
                <a:latin typeface="Segoe UI" panose="020B0502040204020203" pitchFamily="34" charset="0"/>
                <a:cs typeface="Segoe UI" panose="020B0502040204020203" pitchFamily="34" charset="0"/>
              </a:rPr>
              <a:t> </a:t>
            </a:r>
            <a:r>
              <a:rPr lang="hr-HR" sz="3600" dirty="0" smtClean="0">
                <a:latin typeface="Segoe UI" panose="020B0502040204020203" pitchFamily="34" charset="0"/>
                <a:cs typeface="Segoe UI" panose="020B0502040204020203" pitchFamily="34" charset="0"/>
              </a:rPr>
              <a:t>Linux)</a:t>
            </a:r>
            <a:endParaRPr lang="hr-HR" sz="3600" dirty="0">
              <a:latin typeface="Segoe UI" panose="020B0502040204020203" pitchFamily="34" charset="0"/>
              <a:cs typeface="Segoe UI" panose="020B0502040204020203" pitchFamily="34" charset="0"/>
            </a:endParaRPr>
          </a:p>
        </p:txBody>
      </p:sp>
      <p:grpSp>
        <p:nvGrpSpPr>
          <p:cNvPr id="18" name="Group 17"/>
          <p:cNvGrpSpPr/>
          <p:nvPr/>
        </p:nvGrpSpPr>
        <p:grpSpPr>
          <a:xfrm>
            <a:off x="2278392" y="2116106"/>
            <a:ext cx="685800" cy="685800"/>
            <a:chOff x="6324600" y="4114799"/>
            <a:chExt cx="685800" cy="685800"/>
          </a:xfrm>
        </p:grpSpPr>
        <p:cxnSp>
          <p:nvCxnSpPr>
            <p:cNvPr id="19" name="Straight Connector 18"/>
            <p:cNvCxnSpPr/>
            <p:nvPr/>
          </p:nvCxnSpPr>
          <p:spPr>
            <a:xfrm flipV="1">
              <a:off x="6324600" y="4114799"/>
              <a:ext cx="0" cy="68580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324600" y="4114799"/>
              <a:ext cx="685800" cy="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rot="10800000">
            <a:off x="15621000" y="3461428"/>
            <a:ext cx="685800" cy="685800"/>
            <a:chOff x="6324600" y="4114799"/>
            <a:chExt cx="685800" cy="685800"/>
          </a:xfrm>
        </p:grpSpPr>
        <p:cxnSp>
          <p:nvCxnSpPr>
            <p:cNvPr id="22" name="Straight Connector 21"/>
            <p:cNvCxnSpPr/>
            <p:nvPr/>
          </p:nvCxnSpPr>
          <p:spPr>
            <a:xfrm flipV="1">
              <a:off x="6324600" y="4114799"/>
              <a:ext cx="0" cy="68580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324600" y="4114799"/>
              <a:ext cx="685800" cy="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14556442" y="5102350"/>
            <a:ext cx="1562643" cy="461665"/>
          </a:xfrm>
          <a:prstGeom prst="rect">
            <a:avLst/>
          </a:prstGeom>
          <a:noFill/>
        </p:spPr>
        <p:txBody>
          <a:bodyPr wrap="square" rtlCol="0">
            <a:spAutoFit/>
          </a:bodyPr>
          <a:lstStyle/>
          <a:p>
            <a:r>
              <a:rPr lang="hr-HR" sz="2400" dirty="0" err="1" smtClean="0">
                <a:solidFill>
                  <a:schemeClr val="accent1"/>
                </a:solidFill>
                <a:latin typeface="Segoe UI" panose="020B0502040204020203" pitchFamily="34" charset="0"/>
                <a:cs typeface="Segoe UI" panose="020B0502040204020203" pitchFamily="34" charset="0"/>
              </a:rPr>
              <a:t>wikipedia</a:t>
            </a:r>
            <a:endParaRPr lang="en-US" sz="2400" dirty="0" smtClean="0">
              <a:solidFill>
                <a:schemeClr val="accent1"/>
              </a:solidFill>
              <a:latin typeface="Segoe UI" panose="020B0502040204020203" pitchFamily="34" charset="0"/>
              <a:cs typeface="Segoe UI" panose="020B0502040204020203" pitchFamily="34" charset="0"/>
            </a:endParaRPr>
          </a:p>
        </p:txBody>
      </p:sp>
      <p:sp>
        <p:nvSpPr>
          <p:cNvPr id="25" name="TextBox 24"/>
          <p:cNvSpPr txBox="1"/>
          <p:nvPr/>
        </p:nvSpPr>
        <p:spPr>
          <a:xfrm>
            <a:off x="6630689" y="4813420"/>
            <a:ext cx="2657093" cy="830997"/>
          </a:xfrm>
          <a:prstGeom prst="rect">
            <a:avLst/>
          </a:prstGeom>
          <a:noFill/>
        </p:spPr>
        <p:txBody>
          <a:bodyPr wrap="square" rtlCol="0">
            <a:spAutoFit/>
          </a:bodyPr>
          <a:lstStyle/>
          <a:p>
            <a:pPr algn="ctr"/>
            <a:r>
              <a:rPr lang="hr-HR" sz="2400" dirty="0" err="1" smtClean="0">
                <a:solidFill>
                  <a:schemeClr val="accent1"/>
                </a:solidFill>
                <a:latin typeface="Segoe UI" panose="020B0502040204020203" pitchFamily="34" charset="0"/>
                <a:cs typeface="Segoe UI" panose="020B0502040204020203" pitchFamily="34" charset="0"/>
              </a:rPr>
              <a:t>opensource</a:t>
            </a:r>
            <a:endParaRPr lang="hr-HR" sz="2400" dirty="0" smtClean="0">
              <a:solidFill>
                <a:schemeClr val="accent1"/>
              </a:solidFill>
              <a:latin typeface="Segoe UI" panose="020B0502040204020203" pitchFamily="34" charset="0"/>
              <a:cs typeface="Segoe UI" panose="020B0502040204020203" pitchFamily="34" charset="0"/>
            </a:endParaRPr>
          </a:p>
          <a:p>
            <a:pPr algn="ctr"/>
            <a:r>
              <a:rPr lang="hr-HR" sz="2400" dirty="0" smtClean="0">
                <a:solidFill>
                  <a:schemeClr val="accent1"/>
                </a:solidFill>
                <a:latin typeface="Segoe UI" panose="020B0502040204020203" pitchFamily="34" charset="0"/>
                <a:cs typeface="Segoe UI" panose="020B0502040204020203" pitchFamily="34" charset="0"/>
              </a:rPr>
              <a:t>.</a:t>
            </a:r>
            <a:r>
              <a:rPr lang="hr-HR" sz="2400" dirty="0">
                <a:solidFill>
                  <a:schemeClr val="accent1"/>
                </a:solidFill>
                <a:latin typeface="Segoe UI" panose="020B0502040204020203" pitchFamily="34" charset="0"/>
                <a:cs typeface="Segoe UI" panose="020B0502040204020203" pitchFamily="34" charset="0"/>
              </a:rPr>
              <a:t>com</a:t>
            </a:r>
            <a:endParaRPr lang="en-US" sz="2400" dirty="0" smtClean="0">
              <a:solidFill>
                <a:schemeClr val="accent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6653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571411"/>
            <a:ext cx="15963901" cy="1338828"/>
          </a:xfrm>
        </p:spPr>
        <p:txBody>
          <a:bodyPr/>
          <a:lstStyle/>
          <a:p>
            <a:r>
              <a:rPr lang="hr-HR" dirty="0">
                <a:latin typeface="Segoe UI" panose="020B0502040204020203" pitchFamily="34" charset="0"/>
                <a:cs typeface="Segoe UI" panose="020B0502040204020203" pitchFamily="34" charset="0"/>
              </a:rPr>
              <a:t>Open </a:t>
            </a:r>
            <a:r>
              <a:rPr lang="hr-HR" dirty="0" err="1">
                <a:latin typeface="Segoe UI" panose="020B0502040204020203" pitchFamily="34" charset="0"/>
                <a:cs typeface="Segoe UI" panose="020B0502040204020203" pitchFamily="34" charset="0"/>
              </a:rPr>
              <a:t>source</a:t>
            </a:r>
            <a:r>
              <a:rPr lang="en-US" dirty="0">
                <a:latin typeface="Segoe UI" panose="020B0502040204020203" pitchFamily="34" charset="0"/>
                <a:cs typeface="Segoe UI" panose="020B0502040204020203" pitchFamily="34" charset="0"/>
              </a:rPr>
              <a:t> </a:t>
            </a:r>
            <a:br>
              <a:rPr lang="en-US" dirty="0">
                <a:latin typeface="Segoe UI" panose="020B0502040204020203" pitchFamily="34" charset="0"/>
                <a:cs typeface="Segoe UI" panose="020B0502040204020203" pitchFamily="34" charset="0"/>
              </a:rPr>
            </a:br>
            <a:r>
              <a:rPr lang="hr-HR" dirty="0" smtClean="0">
                <a:solidFill>
                  <a:schemeClr val="accent1"/>
                </a:solidFill>
                <a:latin typeface="Segoe UI" panose="020B0502040204020203" pitchFamily="34" charset="0"/>
                <a:cs typeface="Segoe UI" panose="020B0502040204020203" pitchFamily="34" charset="0"/>
              </a:rPr>
              <a:t>integracija</a:t>
            </a:r>
            <a:endParaRPr lang="uk-UA" dirty="0">
              <a:solidFill>
                <a:schemeClr val="accent1"/>
              </a:solidFill>
              <a:latin typeface="Segoe UI" panose="020B0502040204020203" pitchFamily="34" charset="0"/>
              <a:cs typeface="Segoe UI" panose="020B0502040204020203" pitchFamily="34" charset="0"/>
            </a:endParaRPr>
          </a:p>
        </p:txBody>
      </p:sp>
      <p:grpSp>
        <p:nvGrpSpPr>
          <p:cNvPr id="17" name="Group 16"/>
          <p:cNvGrpSpPr/>
          <p:nvPr/>
        </p:nvGrpSpPr>
        <p:grpSpPr>
          <a:xfrm>
            <a:off x="10786240" y="2307328"/>
            <a:ext cx="5558660" cy="1481964"/>
            <a:chOff x="10786240" y="2307328"/>
            <a:chExt cx="5558660" cy="1481964"/>
          </a:xfrm>
        </p:grpSpPr>
        <p:cxnSp>
          <p:nvCxnSpPr>
            <p:cNvPr id="18" name="Straight Connector 17"/>
            <p:cNvCxnSpPr/>
            <p:nvPr/>
          </p:nvCxnSpPr>
          <p:spPr>
            <a:xfrm flipV="1">
              <a:off x="10786240" y="2926080"/>
              <a:ext cx="336189" cy="330290"/>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122429" y="2926080"/>
              <a:ext cx="5222471" cy="0"/>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458618" y="2307328"/>
              <a:ext cx="4886282" cy="646331"/>
            </a:xfrm>
            <a:prstGeom prst="rect">
              <a:avLst/>
            </a:prstGeom>
            <a:noFill/>
          </p:spPr>
          <p:txBody>
            <a:bodyPr wrap="square" rtlCol="0">
              <a:spAutoFit/>
            </a:bodyPr>
            <a:lstStyle/>
            <a:p>
              <a:pPr algn="r"/>
              <a:r>
                <a:rPr lang="hr-HR" sz="3600" dirty="0" err="1" smtClean="0">
                  <a:latin typeface="Segoe UI" panose="020B0502040204020203" pitchFamily="34" charset="0"/>
                  <a:cs typeface="Segoe UI" panose="020B0502040204020203" pitchFamily="34" charset="0"/>
                </a:rPr>
                <a:t>proprietary</a:t>
              </a:r>
              <a:r>
                <a:rPr lang="en-US" sz="3600" dirty="0" smtClean="0">
                  <a:solidFill>
                    <a:schemeClr val="accent1"/>
                  </a:solidFill>
                  <a:latin typeface="Segoe UI" panose="020B0502040204020203" pitchFamily="34" charset="0"/>
                  <a:cs typeface="Segoe UI" panose="020B0502040204020203" pitchFamily="34" charset="0"/>
                </a:rPr>
                <a:t> </a:t>
              </a:r>
              <a:r>
                <a:rPr lang="hr-HR" sz="3600" dirty="0" smtClean="0">
                  <a:solidFill>
                    <a:schemeClr val="accent1"/>
                  </a:solidFill>
                  <a:latin typeface="Segoe UI" panose="020B0502040204020203" pitchFamily="34" charset="0"/>
                  <a:cs typeface="Segoe UI" panose="020B0502040204020203" pitchFamily="34" charset="0"/>
                </a:rPr>
                <a:t>software</a:t>
              </a:r>
              <a:endParaRPr lang="uk-UA" sz="3600" dirty="0" smtClean="0">
                <a:solidFill>
                  <a:schemeClr val="accent1"/>
                </a:solidFill>
                <a:latin typeface="Segoe UI" panose="020B0502040204020203" pitchFamily="34" charset="0"/>
                <a:cs typeface="Segoe UI" panose="020B0502040204020203" pitchFamily="34" charset="0"/>
              </a:endParaRPr>
            </a:p>
          </p:txBody>
        </p:sp>
        <p:sp>
          <p:nvSpPr>
            <p:cNvPr id="21" name="TextBox 20"/>
            <p:cNvSpPr txBox="1"/>
            <p:nvPr/>
          </p:nvSpPr>
          <p:spPr>
            <a:xfrm>
              <a:off x="12025264" y="2958295"/>
              <a:ext cx="4319636" cy="830997"/>
            </a:xfrm>
            <a:prstGeom prst="rect">
              <a:avLst/>
            </a:prstGeom>
            <a:noFill/>
          </p:spPr>
          <p:txBody>
            <a:bodyPr wrap="square" rtlCol="0">
              <a:spAutoFit/>
            </a:bodyPr>
            <a:lstStyle/>
            <a:p>
              <a:pPr algn="r"/>
              <a:r>
                <a:rPr lang="hr-HR" sz="2400" dirty="0">
                  <a:solidFill>
                    <a:schemeClr val="tx2"/>
                  </a:solidFill>
                  <a:latin typeface="Segoe UI" panose="020B0502040204020203" pitchFamily="34" charset="0"/>
                  <a:cs typeface="Segoe UI" panose="020B0502040204020203" pitchFamily="34" charset="0"/>
                </a:rPr>
                <a:t>Veliki </a:t>
              </a:r>
              <a:r>
                <a:rPr lang="hr-HR" sz="2400" dirty="0" err="1" smtClean="0">
                  <a:solidFill>
                    <a:schemeClr val="tx2"/>
                  </a:solidFill>
                  <a:latin typeface="Segoe UI" panose="020B0502040204020203" pitchFamily="34" charset="0"/>
                  <a:cs typeface="Segoe UI" panose="020B0502040204020203" pitchFamily="34" charset="0"/>
                </a:rPr>
                <a:t>legacy</a:t>
              </a:r>
              <a:endParaRPr lang="hr-HR" sz="2400" dirty="0" smtClean="0">
                <a:solidFill>
                  <a:schemeClr val="tx2"/>
                </a:solidFill>
                <a:latin typeface="Segoe UI" panose="020B0502040204020203" pitchFamily="34" charset="0"/>
                <a:cs typeface="Segoe UI" panose="020B0502040204020203" pitchFamily="34" charset="0"/>
              </a:endParaRPr>
            </a:p>
            <a:p>
              <a:pPr algn="r"/>
              <a:r>
                <a:rPr lang="hr-HR" sz="2400" dirty="0" smtClean="0">
                  <a:solidFill>
                    <a:schemeClr val="tx2"/>
                  </a:solidFill>
                  <a:latin typeface="Segoe UI" panose="020B0502040204020203" pitchFamily="34" charset="0"/>
                  <a:cs typeface="Segoe UI" panose="020B0502040204020203" pitchFamily="34" charset="0"/>
                </a:rPr>
                <a:t>24/7 </a:t>
              </a:r>
              <a:r>
                <a:rPr lang="hr-HR" sz="2400" dirty="0" err="1" smtClean="0">
                  <a:solidFill>
                    <a:schemeClr val="tx2"/>
                  </a:solidFill>
                  <a:latin typeface="Segoe UI" panose="020B0502040204020203" pitchFamily="34" charset="0"/>
                  <a:cs typeface="Segoe UI" panose="020B0502040204020203" pitchFamily="34" charset="0"/>
                </a:rPr>
                <a:t>support</a:t>
              </a:r>
              <a:endParaRPr lang="uk-UA" sz="2400" dirty="0" smtClean="0">
                <a:solidFill>
                  <a:schemeClr val="tx2"/>
                </a:solidFill>
                <a:latin typeface="Segoe UI" panose="020B0502040204020203" pitchFamily="34" charset="0"/>
                <a:cs typeface="Segoe UI" panose="020B0502040204020203" pitchFamily="34" charset="0"/>
              </a:endParaRPr>
            </a:p>
          </p:txBody>
        </p:sp>
      </p:grpSp>
      <p:grpSp>
        <p:nvGrpSpPr>
          <p:cNvPr id="23" name="Group 22"/>
          <p:cNvGrpSpPr/>
          <p:nvPr/>
        </p:nvGrpSpPr>
        <p:grpSpPr>
          <a:xfrm>
            <a:off x="2747763" y="6690038"/>
            <a:ext cx="5558660" cy="1384873"/>
            <a:chOff x="2747763" y="6690038"/>
            <a:chExt cx="5558660" cy="1384873"/>
          </a:xfrm>
        </p:grpSpPr>
        <p:sp>
          <p:nvSpPr>
            <p:cNvPr id="24" name="TextBox 23"/>
            <p:cNvSpPr txBox="1"/>
            <p:nvPr/>
          </p:nvSpPr>
          <p:spPr>
            <a:xfrm>
              <a:off x="2773791" y="7428580"/>
              <a:ext cx="3295324" cy="646331"/>
            </a:xfrm>
            <a:prstGeom prst="rect">
              <a:avLst/>
            </a:prstGeom>
            <a:noFill/>
          </p:spPr>
          <p:txBody>
            <a:bodyPr wrap="square" rtlCol="0">
              <a:spAutoFit/>
            </a:bodyPr>
            <a:lstStyle/>
            <a:p>
              <a:r>
                <a:rPr lang="hr-HR" sz="3600" dirty="0" err="1" smtClean="0">
                  <a:latin typeface="Segoe UI" panose="020B0502040204020203" pitchFamily="34" charset="0"/>
                  <a:cs typeface="Segoe UI" panose="020B0502040204020203" pitchFamily="34" charset="0"/>
                </a:rPr>
                <a:t>open</a:t>
              </a:r>
              <a:r>
                <a:rPr lang="en-US" sz="3600" dirty="0" smtClean="0">
                  <a:latin typeface="Segoe UI" panose="020B0502040204020203" pitchFamily="34" charset="0"/>
                  <a:cs typeface="Segoe UI" panose="020B0502040204020203" pitchFamily="34" charset="0"/>
                </a:rPr>
                <a:t> </a:t>
              </a:r>
              <a:r>
                <a:rPr lang="hr-HR" sz="3600" dirty="0" err="1" smtClean="0">
                  <a:solidFill>
                    <a:schemeClr val="accent1"/>
                  </a:solidFill>
                  <a:latin typeface="Segoe UI" panose="020B0502040204020203" pitchFamily="34" charset="0"/>
                  <a:cs typeface="Segoe UI" panose="020B0502040204020203" pitchFamily="34" charset="0"/>
                </a:rPr>
                <a:t>source</a:t>
              </a:r>
              <a:endParaRPr lang="uk-UA" sz="3600" dirty="0" smtClean="0">
                <a:solidFill>
                  <a:schemeClr val="accent1"/>
                </a:solidFill>
                <a:latin typeface="Segoe UI" panose="020B0502040204020203" pitchFamily="34" charset="0"/>
                <a:cs typeface="Segoe UI" panose="020B0502040204020203" pitchFamily="34" charset="0"/>
              </a:endParaRPr>
            </a:p>
          </p:txBody>
        </p:sp>
        <p:sp>
          <p:nvSpPr>
            <p:cNvPr id="25" name="TextBox 24"/>
            <p:cNvSpPr txBox="1"/>
            <p:nvPr/>
          </p:nvSpPr>
          <p:spPr>
            <a:xfrm>
              <a:off x="2793767" y="6690038"/>
              <a:ext cx="4421519" cy="1138773"/>
            </a:xfrm>
            <a:prstGeom prst="rect">
              <a:avLst/>
            </a:prstGeom>
            <a:noFill/>
          </p:spPr>
          <p:txBody>
            <a:bodyPr wrap="square" rtlCol="0">
              <a:spAutoFit/>
            </a:bodyPr>
            <a:lstStyle/>
            <a:p>
              <a:r>
                <a:rPr lang="hr-HR" sz="2400" dirty="0" smtClean="0">
                  <a:solidFill>
                    <a:schemeClr val="tx2"/>
                  </a:solidFill>
                  <a:latin typeface="Segoe UI" panose="020B0502040204020203" pitchFamily="34" charset="0"/>
                  <a:cs typeface="Segoe UI" panose="020B0502040204020203" pitchFamily="34" charset="0"/>
                </a:rPr>
                <a:t>Veliki </a:t>
              </a:r>
              <a:r>
                <a:rPr lang="hr-HR" sz="2400" dirty="0" err="1" smtClean="0">
                  <a:solidFill>
                    <a:schemeClr val="tx2"/>
                  </a:solidFill>
                  <a:latin typeface="Segoe UI" panose="020B0502040204020203" pitchFamily="34" charset="0"/>
                  <a:cs typeface="Segoe UI" panose="020B0502040204020203" pitchFamily="34" charset="0"/>
                </a:rPr>
                <a:t>community</a:t>
              </a:r>
              <a:endParaRPr lang="hr-HR" sz="2400" dirty="0" smtClean="0">
                <a:solidFill>
                  <a:schemeClr val="tx2"/>
                </a:solidFill>
                <a:latin typeface="Segoe UI" panose="020B0502040204020203" pitchFamily="34" charset="0"/>
                <a:cs typeface="Segoe UI" panose="020B0502040204020203" pitchFamily="34" charset="0"/>
              </a:endParaRPr>
            </a:p>
            <a:p>
              <a:r>
                <a:rPr lang="hr-HR" sz="2400" dirty="0">
                  <a:solidFill>
                    <a:schemeClr val="tx2"/>
                  </a:solidFill>
                  <a:latin typeface="Segoe UI" panose="020B0502040204020203" pitchFamily="34" charset="0"/>
                  <a:cs typeface="Segoe UI" panose="020B0502040204020203" pitchFamily="34" charset="0"/>
                </a:rPr>
                <a:t>24/7 </a:t>
              </a:r>
              <a:r>
                <a:rPr lang="hr-HR" sz="2400" dirty="0" err="1">
                  <a:solidFill>
                    <a:schemeClr val="tx2"/>
                  </a:solidFill>
                  <a:latin typeface="Segoe UI" panose="020B0502040204020203" pitchFamily="34" charset="0"/>
                  <a:cs typeface="Segoe UI" panose="020B0502040204020203" pitchFamily="34" charset="0"/>
                </a:rPr>
                <a:t>support</a:t>
              </a:r>
              <a:endParaRPr lang="uk-UA" sz="2400" dirty="0">
                <a:solidFill>
                  <a:schemeClr val="tx2"/>
                </a:solidFill>
                <a:latin typeface="Segoe UI" panose="020B0502040204020203" pitchFamily="34" charset="0"/>
                <a:cs typeface="Segoe UI" panose="020B0502040204020203" pitchFamily="34" charset="0"/>
              </a:endParaRPr>
            </a:p>
            <a:p>
              <a:endParaRPr lang="uk-UA" sz="2000" dirty="0" smtClean="0">
                <a:solidFill>
                  <a:schemeClr val="tx2"/>
                </a:solidFill>
                <a:latin typeface="Segoe UI" panose="020B0502040204020203" pitchFamily="34" charset="0"/>
                <a:cs typeface="Segoe UI" panose="020B0502040204020203" pitchFamily="34" charset="0"/>
              </a:endParaRPr>
            </a:p>
          </p:txBody>
        </p:sp>
        <p:cxnSp>
          <p:nvCxnSpPr>
            <p:cNvPr id="26" name="Straight Connector 25"/>
            <p:cNvCxnSpPr/>
            <p:nvPr/>
          </p:nvCxnSpPr>
          <p:spPr>
            <a:xfrm flipV="1">
              <a:off x="7970234" y="7238678"/>
              <a:ext cx="336189" cy="330290"/>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747763" y="7568968"/>
              <a:ext cx="5222471" cy="0"/>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1131701" y="6926469"/>
            <a:ext cx="4462104" cy="1190314"/>
            <a:chOff x="11131701" y="6926469"/>
            <a:chExt cx="4462104" cy="1190314"/>
          </a:xfrm>
        </p:grpSpPr>
        <p:cxnSp>
          <p:nvCxnSpPr>
            <p:cNvPr id="29" name="Straight Connector 28"/>
            <p:cNvCxnSpPr/>
            <p:nvPr/>
          </p:nvCxnSpPr>
          <p:spPr>
            <a:xfrm flipH="1" flipV="1">
              <a:off x="11990449" y="7249312"/>
              <a:ext cx="336189" cy="330290"/>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2326638" y="7579602"/>
              <a:ext cx="3267167" cy="0"/>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2455880" y="6926469"/>
              <a:ext cx="3137924" cy="646331"/>
            </a:xfrm>
            <a:prstGeom prst="rect">
              <a:avLst/>
            </a:prstGeom>
            <a:noFill/>
          </p:spPr>
          <p:txBody>
            <a:bodyPr wrap="square" rtlCol="0">
              <a:spAutoFit/>
            </a:bodyPr>
            <a:lstStyle/>
            <a:p>
              <a:pPr algn="r"/>
              <a:r>
                <a:rPr lang="hr-HR" sz="3600" dirty="0" smtClean="0">
                  <a:latin typeface="Segoe UI" panose="020B0502040204020203" pitchFamily="34" charset="0"/>
                  <a:cs typeface="Segoe UI" panose="020B0502040204020203" pitchFamily="34" charset="0"/>
                </a:rPr>
                <a:t>integracija</a:t>
              </a:r>
              <a:endParaRPr lang="uk-UA" sz="3600" dirty="0" smtClean="0">
                <a:solidFill>
                  <a:schemeClr val="accent1"/>
                </a:solidFill>
                <a:latin typeface="Segoe UI" panose="020B0502040204020203" pitchFamily="34" charset="0"/>
                <a:cs typeface="Segoe UI" panose="020B0502040204020203" pitchFamily="34" charset="0"/>
              </a:endParaRPr>
            </a:p>
          </p:txBody>
        </p:sp>
        <p:sp>
          <p:nvSpPr>
            <p:cNvPr id="32" name="TextBox 31"/>
            <p:cNvSpPr txBox="1"/>
            <p:nvPr/>
          </p:nvSpPr>
          <p:spPr>
            <a:xfrm>
              <a:off x="11131701" y="7716673"/>
              <a:ext cx="4462104" cy="400110"/>
            </a:xfrm>
            <a:prstGeom prst="rect">
              <a:avLst/>
            </a:prstGeom>
            <a:noFill/>
          </p:spPr>
          <p:txBody>
            <a:bodyPr wrap="square" rtlCol="0">
              <a:spAutoFit/>
            </a:bodyPr>
            <a:lstStyle/>
            <a:p>
              <a:pPr algn="r"/>
              <a:endParaRPr lang="uk-UA" sz="2000" dirty="0" smtClean="0">
                <a:solidFill>
                  <a:schemeClr val="tx2"/>
                </a:solidFill>
              </a:endParaRPr>
            </a:p>
          </p:txBody>
        </p:sp>
      </p:grpSp>
      <p:grpSp>
        <p:nvGrpSpPr>
          <p:cNvPr id="33" name="Group 32"/>
          <p:cNvGrpSpPr/>
          <p:nvPr/>
        </p:nvGrpSpPr>
        <p:grpSpPr>
          <a:xfrm>
            <a:off x="7594549" y="3053065"/>
            <a:ext cx="4920343" cy="4920343"/>
            <a:chOff x="7594549" y="3053065"/>
            <a:chExt cx="4920343" cy="4920343"/>
          </a:xfrm>
        </p:grpSpPr>
        <p:sp>
          <p:nvSpPr>
            <p:cNvPr id="34" name="Oval 33"/>
            <p:cNvSpPr/>
            <p:nvPr/>
          </p:nvSpPr>
          <p:spPr>
            <a:xfrm>
              <a:off x="9133063" y="3053065"/>
              <a:ext cx="1843315" cy="4920343"/>
            </a:xfrm>
            <a:prstGeom prst="ellipse">
              <a:avLst/>
            </a:prstGeom>
            <a:no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5" name="Oval 34"/>
            <p:cNvSpPr/>
            <p:nvPr/>
          </p:nvSpPr>
          <p:spPr>
            <a:xfrm rot="18000000">
              <a:off x="9133063" y="3053065"/>
              <a:ext cx="1843315" cy="4920343"/>
            </a:xfrm>
            <a:prstGeom prst="ellipse">
              <a:avLst/>
            </a:prstGeom>
            <a:no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6" name="Oval 35"/>
            <p:cNvSpPr/>
            <p:nvPr/>
          </p:nvSpPr>
          <p:spPr>
            <a:xfrm rot="3600000">
              <a:off x="9133063" y="3053065"/>
              <a:ext cx="1843315" cy="4920343"/>
            </a:xfrm>
            <a:prstGeom prst="ellipse">
              <a:avLst/>
            </a:prstGeom>
            <a:no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7" name="Oval 36"/>
            <p:cNvSpPr/>
            <p:nvPr/>
          </p:nvSpPr>
          <p:spPr>
            <a:xfrm>
              <a:off x="9525000" y="4914900"/>
              <a:ext cx="1137890" cy="11378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8" name="Oval 37"/>
            <p:cNvSpPr/>
            <p:nvPr/>
          </p:nvSpPr>
          <p:spPr>
            <a:xfrm>
              <a:off x="10329040" y="3256370"/>
              <a:ext cx="457200" cy="45720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9" name="Oval 38"/>
            <p:cNvSpPr/>
            <p:nvPr/>
          </p:nvSpPr>
          <p:spPr>
            <a:xfrm>
              <a:off x="11441809" y="6690038"/>
              <a:ext cx="548640" cy="54864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0" name="Oval 39"/>
            <p:cNvSpPr/>
            <p:nvPr/>
          </p:nvSpPr>
          <p:spPr>
            <a:xfrm>
              <a:off x="8302845" y="6598598"/>
              <a:ext cx="640080" cy="64008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42" name="Freeform 80"/>
          <p:cNvSpPr>
            <a:spLocks noEditPoints="1"/>
          </p:cNvSpPr>
          <p:nvPr/>
        </p:nvSpPr>
        <p:spPr bwMode="auto">
          <a:xfrm>
            <a:off x="9829800" y="5219700"/>
            <a:ext cx="533400" cy="533400"/>
          </a:xfrm>
          <a:custGeom>
            <a:avLst/>
            <a:gdLst>
              <a:gd name="T0" fmla="*/ 162 w 176"/>
              <a:gd name="T1" fmla="*/ 68 h 176"/>
              <a:gd name="T2" fmla="*/ 159 w 176"/>
              <a:gd name="T3" fmla="*/ 42 h 176"/>
              <a:gd name="T4" fmla="*/ 142 w 176"/>
              <a:gd name="T5" fmla="*/ 17 h 176"/>
              <a:gd name="T6" fmla="*/ 134 w 176"/>
              <a:gd name="T7" fmla="*/ 17 h 176"/>
              <a:gd name="T8" fmla="*/ 108 w 176"/>
              <a:gd name="T9" fmla="*/ 14 h 176"/>
              <a:gd name="T10" fmla="*/ 100 w 176"/>
              <a:gd name="T11" fmla="*/ 0 h 176"/>
              <a:gd name="T12" fmla="*/ 70 w 176"/>
              <a:gd name="T13" fmla="*/ 6 h 176"/>
              <a:gd name="T14" fmla="*/ 50 w 176"/>
              <a:gd name="T15" fmla="*/ 22 h 176"/>
              <a:gd name="T16" fmla="*/ 38 w 176"/>
              <a:gd name="T17" fmla="*/ 16 h 176"/>
              <a:gd name="T18" fmla="*/ 17 w 176"/>
              <a:gd name="T19" fmla="*/ 34 h 176"/>
              <a:gd name="T20" fmla="*/ 22 w 176"/>
              <a:gd name="T21" fmla="*/ 50 h 176"/>
              <a:gd name="T22" fmla="*/ 6 w 176"/>
              <a:gd name="T23" fmla="*/ 70 h 176"/>
              <a:gd name="T24" fmla="*/ 0 w 176"/>
              <a:gd name="T25" fmla="*/ 100 h 176"/>
              <a:gd name="T26" fmla="*/ 14 w 176"/>
              <a:gd name="T27" fmla="*/ 108 h 176"/>
              <a:gd name="T28" fmla="*/ 17 w 176"/>
              <a:gd name="T29" fmla="*/ 134 h 176"/>
              <a:gd name="T30" fmla="*/ 34 w 176"/>
              <a:gd name="T31" fmla="*/ 159 h 176"/>
              <a:gd name="T32" fmla="*/ 42 w 176"/>
              <a:gd name="T33" fmla="*/ 159 h 176"/>
              <a:gd name="T34" fmla="*/ 68 w 176"/>
              <a:gd name="T35" fmla="*/ 162 h 176"/>
              <a:gd name="T36" fmla="*/ 76 w 176"/>
              <a:gd name="T37" fmla="*/ 176 h 176"/>
              <a:gd name="T38" fmla="*/ 106 w 176"/>
              <a:gd name="T39" fmla="*/ 170 h 176"/>
              <a:gd name="T40" fmla="*/ 126 w 176"/>
              <a:gd name="T41" fmla="*/ 154 h 176"/>
              <a:gd name="T42" fmla="*/ 138 w 176"/>
              <a:gd name="T43" fmla="*/ 160 h 176"/>
              <a:gd name="T44" fmla="*/ 159 w 176"/>
              <a:gd name="T45" fmla="*/ 142 h 176"/>
              <a:gd name="T46" fmla="*/ 154 w 176"/>
              <a:gd name="T47" fmla="*/ 126 h 176"/>
              <a:gd name="T48" fmla="*/ 170 w 176"/>
              <a:gd name="T49" fmla="*/ 106 h 176"/>
              <a:gd name="T50" fmla="*/ 176 w 176"/>
              <a:gd name="T51" fmla="*/ 76 h 176"/>
              <a:gd name="T52" fmla="*/ 168 w 176"/>
              <a:gd name="T53" fmla="*/ 98 h 176"/>
              <a:gd name="T54" fmla="*/ 160 w 176"/>
              <a:gd name="T55" fmla="*/ 100 h 176"/>
              <a:gd name="T56" fmla="*/ 147 w 176"/>
              <a:gd name="T57" fmla="*/ 122 h 176"/>
              <a:gd name="T58" fmla="*/ 152 w 176"/>
              <a:gd name="T59" fmla="*/ 138 h 176"/>
              <a:gd name="T60" fmla="*/ 138 w 176"/>
              <a:gd name="T61" fmla="*/ 152 h 176"/>
              <a:gd name="T62" fmla="*/ 126 w 176"/>
              <a:gd name="T63" fmla="*/ 146 h 176"/>
              <a:gd name="T64" fmla="*/ 106 w 176"/>
              <a:gd name="T65" fmla="*/ 154 h 176"/>
              <a:gd name="T66" fmla="*/ 98 w 176"/>
              <a:gd name="T67" fmla="*/ 168 h 176"/>
              <a:gd name="T68" fmla="*/ 78 w 176"/>
              <a:gd name="T69" fmla="*/ 168 h 176"/>
              <a:gd name="T70" fmla="*/ 70 w 176"/>
              <a:gd name="T71" fmla="*/ 154 h 176"/>
              <a:gd name="T72" fmla="*/ 50 w 176"/>
              <a:gd name="T73" fmla="*/ 146 h 176"/>
              <a:gd name="T74" fmla="*/ 39 w 176"/>
              <a:gd name="T75" fmla="*/ 152 h 176"/>
              <a:gd name="T76" fmla="*/ 24 w 176"/>
              <a:gd name="T77" fmla="*/ 138 h 176"/>
              <a:gd name="T78" fmla="*/ 29 w 176"/>
              <a:gd name="T79" fmla="*/ 122 h 176"/>
              <a:gd name="T80" fmla="*/ 16 w 176"/>
              <a:gd name="T81" fmla="*/ 100 h 176"/>
              <a:gd name="T82" fmla="*/ 8 w 176"/>
              <a:gd name="T83" fmla="*/ 98 h 176"/>
              <a:gd name="T84" fmla="*/ 16 w 176"/>
              <a:gd name="T85" fmla="*/ 76 h 176"/>
              <a:gd name="T86" fmla="*/ 29 w 176"/>
              <a:gd name="T87" fmla="*/ 54 h 176"/>
              <a:gd name="T88" fmla="*/ 24 w 176"/>
              <a:gd name="T89" fmla="*/ 38 h 176"/>
              <a:gd name="T90" fmla="*/ 38 w 176"/>
              <a:gd name="T91" fmla="*/ 24 h 176"/>
              <a:gd name="T92" fmla="*/ 50 w 176"/>
              <a:gd name="T93" fmla="*/ 30 h 176"/>
              <a:gd name="T94" fmla="*/ 70 w 176"/>
              <a:gd name="T95" fmla="*/ 22 h 176"/>
              <a:gd name="T96" fmla="*/ 78 w 176"/>
              <a:gd name="T97" fmla="*/ 8 h 176"/>
              <a:gd name="T98" fmla="*/ 98 w 176"/>
              <a:gd name="T99" fmla="*/ 8 h 176"/>
              <a:gd name="T100" fmla="*/ 106 w 176"/>
              <a:gd name="T101" fmla="*/ 22 h 176"/>
              <a:gd name="T102" fmla="*/ 126 w 176"/>
              <a:gd name="T103" fmla="*/ 30 h 176"/>
              <a:gd name="T104" fmla="*/ 138 w 176"/>
              <a:gd name="T105" fmla="*/ 24 h 176"/>
              <a:gd name="T106" fmla="*/ 152 w 176"/>
              <a:gd name="T107" fmla="*/ 39 h 176"/>
              <a:gd name="T108" fmla="*/ 147 w 176"/>
              <a:gd name="T109" fmla="*/ 54 h 176"/>
              <a:gd name="T110" fmla="*/ 160 w 176"/>
              <a:gd name="T111" fmla="*/ 76 h 176"/>
              <a:gd name="T112" fmla="*/ 168 w 176"/>
              <a:gd name="T113" fmla="*/ 98 h 176"/>
              <a:gd name="T114" fmla="*/ 48 w 176"/>
              <a:gd name="T115" fmla="*/ 88 h 176"/>
              <a:gd name="T116" fmla="*/ 128 w 176"/>
              <a:gd name="T117" fmla="*/ 88 h 176"/>
              <a:gd name="T118" fmla="*/ 88 w 176"/>
              <a:gd name="T119" fmla="*/ 120 h 176"/>
              <a:gd name="T120" fmla="*/ 88 w 176"/>
              <a:gd name="T121" fmla="*/ 56 h 176"/>
              <a:gd name="T122" fmla="*/ 88 w 176"/>
              <a:gd name="T123"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170" y="70"/>
                </a:moveTo>
                <a:cubicBezTo>
                  <a:pt x="162" y="68"/>
                  <a:pt x="162" y="68"/>
                  <a:pt x="162" y="68"/>
                </a:cubicBezTo>
                <a:cubicBezTo>
                  <a:pt x="160" y="62"/>
                  <a:pt x="157" y="56"/>
                  <a:pt x="154" y="50"/>
                </a:cubicBezTo>
                <a:cubicBezTo>
                  <a:pt x="159" y="42"/>
                  <a:pt x="159" y="42"/>
                  <a:pt x="159" y="42"/>
                </a:cubicBezTo>
                <a:cubicBezTo>
                  <a:pt x="160" y="40"/>
                  <a:pt x="161" y="36"/>
                  <a:pt x="159" y="34"/>
                </a:cubicBezTo>
                <a:cubicBezTo>
                  <a:pt x="142" y="17"/>
                  <a:pt x="142" y="17"/>
                  <a:pt x="142" y="17"/>
                </a:cubicBezTo>
                <a:cubicBezTo>
                  <a:pt x="141" y="16"/>
                  <a:pt x="140" y="16"/>
                  <a:pt x="138" y="16"/>
                </a:cubicBezTo>
                <a:cubicBezTo>
                  <a:pt x="137" y="16"/>
                  <a:pt x="135" y="17"/>
                  <a:pt x="134" y="17"/>
                </a:cubicBezTo>
                <a:cubicBezTo>
                  <a:pt x="126" y="22"/>
                  <a:pt x="126" y="22"/>
                  <a:pt x="126" y="22"/>
                </a:cubicBezTo>
                <a:cubicBezTo>
                  <a:pt x="120" y="19"/>
                  <a:pt x="114" y="16"/>
                  <a:pt x="108" y="14"/>
                </a:cubicBezTo>
                <a:cubicBezTo>
                  <a:pt x="106" y="6"/>
                  <a:pt x="106" y="6"/>
                  <a:pt x="106" y="6"/>
                </a:cubicBezTo>
                <a:cubicBezTo>
                  <a:pt x="105" y="3"/>
                  <a:pt x="103" y="0"/>
                  <a:pt x="100" y="0"/>
                </a:cubicBezTo>
                <a:cubicBezTo>
                  <a:pt x="76" y="0"/>
                  <a:pt x="76" y="0"/>
                  <a:pt x="76" y="0"/>
                </a:cubicBezTo>
                <a:cubicBezTo>
                  <a:pt x="73" y="0"/>
                  <a:pt x="71" y="3"/>
                  <a:pt x="70" y="6"/>
                </a:cubicBezTo>
                <a:cubicBezTo>
                  <a:pt x="68" y="14"/>
                  <a:pt x="68" y="14"/>
                  <a:pt x="68" y="14"/>
                </a:cubicBezTo>
                <a:cubicBezTo>
                  <a:pt x="62" y="16"/>
                  <a:pt x="56" y="19"/>
                  <a:pt x="50" y="22"/>
                </a:cubicBezTo>
                <a:cubicBezTo>
                  <a:pt x="42" y="17"/>
                  <a:pt x="42" y="17"/>
                  <a:pt x="42" y="17"/>
                </a:cubicBezTo>
                <a:cubicBezTo>
                  <a:pt x="41" y="17"/>
                  <a:pt x="39" y="16"/>
                  <a:pt x="38" y="16"/>
                </a:cubicBezTo>
                <a:cubicBezTo>
                  <a:pt x="36" y="16"/>
                  <a:pt x="35" y="16"/>
                  <a:pt x="34" y="17"/>
                </a:cubicBezTo>
                <a:cubicBezTo>
                  <a:pt x="17" y="34"/>
                  <a:pt x="17" y="34"/>
                  <a:pt x="17" y="34"/>
                </a:cubicBezTo>
                <a:cubicBezTo>
                  <a:pt x="15" y="36"/>
                  <a:pt x="16" y="40"/>
                  <a:pt x="17" y="42"/>
                </a:cubicBezTo>
                <a:cubicBezTo>
                  <a:pt x="22" y="50"/>
                  <a:pt x="22" y="50"/>
                  <a:pt x="22" y="50"/>
                </a:cubicBezTo>
                <a:cubicBezTo>
                  <a:pt x="19" y="56"/>
                  <a:pt x="16" y="62"/>
                  <a:pt x="14" y="68"/>
                </a:cubicBezTo>
                <a:cubicBezTo>
                  <a:pt x="6" y="70"/>
                  <a:pt x="6" y="70"/>
                  <a:pt x="6" y="70"/>
                </a:cubicBezTo>
                <a:cubicBezTo>
                  <a:pt x="3" y="71"/>
                  <a:pt x="0" y="73"/>
                  <a:pt x="0" y="76"/>
                </a:cubicBezTo>
                <a:cubicBezTo>
                  <a:pt x="0" y="100"/>
                  <a:pt x="0" y="100"/>
                  <a:pt x="0" y="100"/>
                </a:cubicBezTo>
                <a:cubicBezTo>
                  <a:pt x="0" y="103"/>
                  <a:pt x="3" y="105"/>
                  <a:pt x="6" y="106"/>
                </a:cubicBezTo>
                <a:cubicBezTo>
                  <a:pt x="14" y="108"/>
                  <a:pt x="14" y="108"/>
                  <a:pt x="14" y="108"/>
                </a:cubicBezTo>
                <a:cubicBezTo>
                  <a:pt x="16" y="114"/>
                  <a:pt x="19" y="120"/>
                  <a:pt x="22" y="126"/>
                </a:cubicBezTo>
                <a:cubicBezTo>
                  <a:pt x="17" y="134"/>
                  <a:pt x="17" y="134"/>
                  <a:pt x="17" y="134"/>
                </a:cubicBezTo>
                <a:cubicBezTo>
                  <a:pt x="16" y="136"/>
                  <a:pt x="15" y="140"/>
                  <a:pt x="17" y="142"/>
                </a:cubicBezTo>
                <a:cubicBezTo>
                  <a:pt x="34" y="159"/>
                  <a:pt x="34" y="159"/>
                  <a:pt x="34" y="159"/>
                </a:cubicBezTo>
                <a:cubicBezTo>
                  <a:pt x="35" y="160"/>
                  <a:pt x="36" y="160"/>
                  <a:pt x="38" y="160"/>
                </a:cubicBezTo>
                <a:cubicBezTo>
                  <a:pt x="39" y="160"/>
                  <a:pt x="41" y="159"/>
                  <a:pt x="42" y="159"/>
                </a:cubicBezTo>
                <a:cubicBezTo>
                  <a:pt x="50" y="154"/>
                  <a:pt x="50" y="154"/>
                  <a:pt x="50" y="154"/>
                </a:cubicBezTo>
                <a:cubicBezTo>
                  <a:pt x="56" y="157"/>
                  <a:pt x="62" y="160"/>
                  <a:pt x="68" y="162"/>
                </a:cubicBezTo>
                <a:cubicBezTo>
                  <a:pt x="70" y="170"/>
                  <a:pt x="70" y="170"/>
                  <a:pt x="70" y="170"/>
                </a:cubicBezTo>
                <a:cubicBezTo>
                  <a:pt x="71" y="173"/>
                  <a:pt x="73" y="176"/>
                  <a:pt x="76" y="176"/>
                </a:cubicBezTo>
                <a:cubicBezTo>
                  <a:pt x="100" y="176"/>
                  <a:pt x="100" y="176"/>
                  <a:pt x="100" y="176"/>
                </a:cubicBezTo>
                <a:cubicBezTo>
                  <a:pt x="103" y="176"/>
                  <a:pt x="105" y="173"/>
                  <a:pt x="106" y="170"/>
                </a:cubicBezTo>
                <a:cubicBezTo>
                  <a:pt x="108" y="162"/>
                  <a:pt x="108" y="162"/>
                  <a:pt x="108" y="162"/>
                </a:cubicBezTo>
                <a:cubicBezTo>
                  <a:pt x="114" y="160"/>
                  <a:pt x="120" y="157"/>
                  <a:pt x="126" y="154"/>
                </a:cubicBezTo>
                <a:cubicBezTo>
                  <a:pt x="134" y="159"/>
                  <a:pt x="134" y="159"/>
                  <a:pt x="134" y="159"/>
                </a:cubicBezTo>
                <a:cubicBezTo>
                  <a:pt x="135" y="159"/>
                  <a:pt x="137" y="160"/>
                  <a:pt x="138" y="160"/>
                </a:cubicBezTo>
                <a:cubicBezTo>
                  <a:pt x="140" y="160"/>
                  <a:pt x="141" y="160"/>
                  <a:pt x="142" y="159"/>
                </a:cubicBezTo>
                <a:cubicBezTo>
                  <a:pt x="159" y="142"/>
                  <a:pt x="159" y="142"/>
                  <a:pt x="159" y="142"/>
                </a:cubicBezTo>
                <a:cubicBezTo>
                  <a:pt x="161" y="140"/>
                  <a:pt x="160" y="136"/>
                  <a:pt x="159" y="134"/>
                </a:cubicBezTo>
                <a:cubicBezTo>
                  <a:pt x="154" y="126"/>
                  <a:pt x="154" y="126"/>
                  <a:pt x="154" y="126"/>
                </a:cubicBezTo>
                <a:cubicBezTo>
                  <a:pt x="157" y="120"/>
                  <a:pt x="160" y="114"/>
                  <a:pt x="162" y="108"/>
                </a:cubicBezTo>
                <a:cubicBezTo>
                  <a:pt x="170" y="106"/>
                  <a:pt x="170" y="106"/>
                  <a:pt x="170" y="106"/>
                </a:cubicBezTo>
                <a:cubicBezTo>
                  <a:pt x="173" y="105"/>
                  <a:pt x="176" y="103"/>
                  <a:pt x="176" y="100"/>
                </a:cubicBezTo>
                <a:cubicBezTo>
                  <a:pt x="176" y="76"/>
                  <a:pt x="176" y="76"/>
                  <a:pt x="176" y="76"/>
                </a:cubicBezTo>
                <a:cubicBezTo>
                  <a:pt x="176" y="73"/>
                  <a:pt x="173" y="71"/>
                  <a:pt x="170" y="70"/>
                </a:cubicBezTo>
                <a:moveTo>
                  <a:pt x="168" y="98"/>
                </a:moveTo>
                <a:cubicBezTo>
                  <a:pt x="168" y="98"/>
                  <a:pt x="168" y="98"/>
                  <a:pt x="168" y="98"/>
                </a:cubicBezTo>
                <a:cubicBezTo>
                  <a:pt x="160" y="100"/>
                  <a:pt x="160" y="100"/>
                  <a:pt x="160" y="100"/>
                </a:cubicBezTo>
                <a:cubicBezTo>
                  <a:pt x="157" y="101"/>
                  <a:pt x="155" y="103"/>
                  <a:pt x="154" y="106"/>
                </a:cubicBezTo>
                <a:cubicBezTo>
                  <a:pt x="152" y="111"/>
                  <a:pt x="150" y="117"/>
                  <a:pt x="147" y="122"/>
                </a:cubicBezTo>
                <a:cubicBezTo>
                  <a:pt x="146" y="125"/>
                  <a:pt x="146" y="128"/>
                  <a:pt x="147" y="130"/>
                </a:cubicBezTo>
                <a:cubicBezTo>
                  <a:pt x="152" y="138"/>
                  <a:pt x="152" y="138"/>
                  <a:pt x="152" y="138"/>
                </a:cubicBezTo>
                <a:cubicBezTo>
                  <a:pt x="138" y="152"/>
                  <a:pt x="138" y="152"/>
                  <a:pt x="138" y="152"/>
                </a:cubicBezTo>
                <a:cubicBezTo>
                  <a:pt x="138" y="152"/>
                  <a:pt x="138" y="152"/>
                  <a:pt x="138" y="152"/>
                </a:cubicBezTo>
                <a:cubicBezTo>
                  <a:pt x="130" y="147"/>
                  <a:pt x="130" y="147"/>
                  <a:pt x="130" y="147"/>
                </a:cubicBezTo>
                <a:cubicBezTo>
                  <a:pt x="129" y="146"/>
                  <a:pt x="128" y="146"/>
                  <a:pt x="126" y="146"/>
                </a:cubicBezTo>
                <a:cubicBezTo>
                  <a:pt x="125" y="146"/>
                  <a:pt x="123" y="146"/>
                  <a:pt x="122" y="147"/>
                </a:cubicBezTo>
                <a:cubicBezTo>
                  <a:pt x="117" y="150"/>
                  <a:pt x="111" y="152"/>
                  <a:pt x="106" y="154"/>
                </a:cubicBezTo>
                <a:cubicBezTo>
                  <a:pt x="103" y="155"/>
                  <a:pt x="101" y="157"/>
                  <a:pt x="100" y="160"/>
                </a:cubicBezTo>
                <a:cubicBezTo>
                  <a:pt x="98" y="168"/>
                  <a:pt x="98" y="168"/>
                  <a:pt x="98" y="168"/>
                </a:cubicBezTo>
                <a:cubicBezTo>
                  <a:pt x="98" y="168"/>
                  <a:pt x="98" y="168"/>
                  <a:pt x="98" y="168"/>
                </a:cubicBezTo>
                <a:cubicBezTo>
                  <a:pt x="78" y="168"/>
                  <a:pt x="78" y="168"/>
                  <a:pt x="78" y="168"/>
                </a:cubicBezTo>
                <a:cubicBezTo>
                  <a:pt x="76" y="160"/>
                  <a:pt x="76" y="160"/>
                  <a:pt x="76" y="160"/>
                </a:cubicBezTo>
                <a:cubicBezTo>
                  <a:pt x="75" y="157"/>
                  <a:pt x="73" y="155"/>
                  <a:pt x="70" y="154"/>
                </a:cubicBezTo>
                <a:cubicBezTo>
                  <a:pt x="65" y="152"/>
                  <a:pt x="59" y="150"/>
                  <a:pt x="54" y="147"/>
                </a:cubicBezTo>
                <a:cubicBezTo>
                  <a:pt x="53" y="146"/>
                  <a:pt x="51" y="146"/>
                  <a:pt x="50" y="146"/>
                </a:cubicBezTo>
                <a:cubicBezTo>
                  <a:pt x="48" y="146"/>
                  <a:pt x="47" y="146"/>
                  <a:pt x="46" y="147"/>
                </a:cubicBezTo>
                <a:cubicBezTo>
                  <a:pt x="39" y="152"/>
                  <a:pt x="39" y="152"/>
                  <a:pt x="39" y="152"/>
                </a:cubicBezTo>
                <a:cubicBezTo>
                  <a:pt x="38" y="152"/>
                  <a:pt x="38" y="152"/>
                  <a:pt x="38" y="152"/>
                </a:cubicBezTo>
                <a:cubicBezTo>
                  <a:pt x="24" y="138"/>
                  <a:pt x="24" y="138"/>
                  <a:pt x="24" y="138"/>
                </a:cubicBezTo>
                <a:cubicBezTo>
                  <a:pt x="29" y="130"/>
                  <a:pt x="29" y="130"/>
                  <a:pt x="29" y="130"/>
                </a:cubicBezTo>
                <a:cubicBezTo>
                  <a:pt x="30" y="128"/>
                  <a:pt x="30" y="125"/>
                  <a:pt x="29" y="122"/>
                </a:cubicBezTo>
                <a:cubicBezTo>
                  <a:pt x="26" y="117"/>
                  <a:pt x="24" y="111"/>
                  <a:pt x="22" y="106"/>
                </a:cubicBezTo>
                <a:cubicBezTo>
                  <a:pt x="21" y="103"/>
                  <a:pt x="19" y="101"/>
                  <a:pt x="16" y="100"/>
                </a:cubicBezTo>
                <a:cubicBezTo>
                  <a:pt x="8" y="98"/>
                  <a:pt x="8" y="98"/>
                  <a:pt x="8" y="98"/>
                </a:cubicBezTo>
                <a:cubicBezTo>
                  <a:pt x="8" y="98"/>
                  <a:pt x="8" y="98"/>
                  <a:pt x="8" y="98"/>
                </a:cubicBezTo>
                <a:cubicBezTo>
                  <a:pt x="8" y="78"/>
                  <a:pt x="8" y="78"/>
                  <a:pt x="8" y="78"/>
                </a:cubicBezTo>
                <a:cubicBezTo>
                  <a:pt x="16" y="76"/>
                  <a:pt x="16" y="76"/>
                  <a:pt x="16" y="76"/>
                </a:cubicBezTo>
                <a:cubicBezTo>
                  <a:pt x="19" y="75"/>
                  <a:pt x="21" y="73"/>
                  <a:pt x="22" y="70"/>
                </a:cubicBezTo>
                <a:cubicBezTo>
                  <a:pt x="24" y="65"/>
                  <a:pt x="26" y="59"/>
                  <a:pt x="29" y="54"/>
                </a:cubicBezTo>
                <a:cubicBezTo>
                  <a:pt x="30" y="51"/>
                  <a:pt x="30" y="48"/>
                  <a:pt x="29" y="46"/>
                </a:cubicBezTo>
                <a:cubicBezTo>
                  <a:pt x="24" y="38"/>
                  <a:pt x="24" y="38"/>
                  <a:pt x="24" y="38"/>
                </a:cubicBezTo>
                <a:cubicBezTo>
                  <a:pt x="24" y="38"/>
                  <a:pt x="24" y="38"/>
                  <a:pt x="24" y="38"/>
                </a:cubicBezTo>
                <a:cubicBezTo>
                  <a:pt x="38" y="24"/>
                  <a:pt x="38" y="24"/>
                  <a:pt x="38" y="24"/>
                </a:cubicBezTo>
                <a:cubicBezTo>
                  <a:pt x="46" y="29"/>
                  <a:pt x="46" y="29"/>
                  <a:pt x="46" y="29"/>
                </a:cubicBezTo>
                <a:cubicBezTo>
                  <a:pt x="47" y="30"/>
                  <a:pt x="48" y="30"/>
                  <a:pt x="50" y="30"/>
                </a:cubicBezTo>
                <a:cubicBezTo>
                  <a:pt x="51" y="30"/>
                  <a:pt x="53" y="30"/>
                  <a:pt x="54" y="29"/>
                </a:cubicBezTo>
                <a:cubicBezTo>
                  <a:pt x="59" y="26"/>
                  <a:pt x="65" y="24"/>
                  <a:pt x="70" y="22"/>
                </a:cubicBezTo>
                <a:cubicBezTo>
                  <a:pt x="73" y="21"/>
                  <a:pt x="75" y="19"/>
                  <a:pt x="76" y="16"/>
                </a:cubicBezTo>
                <a:cubicBezTo>
                  <a:pt x="78" y="8"/>
                  <a:pt x="78" y="8"/>
                  <a:pt x="78" y="8"/>
                </a:cubicBezTo>
                <a:cubicBezTo>
                  <a:pt x="98" y="8"/>
                  <a:pt x="98" y="8"/>
                  <a:pt x="98" y="8"/>
                </a:cubicBezTo>
                <a:cubicBezTo>
                  <a:pt x="98" y="8"/>
                  <a:pt x="98" y="8"/>
                  <a:pt x="98" y="8"/>
                </a:cubicBezTo>
                <a:cubicBezTo>
                  <a:pt x="100" y="16"/>
                  <a:pt x="100" y="16"/>
                  <a:pt x="100" y="16"/>
                </a:cubicBezTo>
                <a:cubicBezTo>
                  <a:pt x="101" y="19"/>
                  <a:pt x="103" y="21"/>
                  <a:pt x="106" y="22"/>
                </a:cubicBezTo>
                <a:cubicBezTo>
                  <a:pt x="111" y="24"/>
                  <a:pt x="117" y="26"/>
                  <a:pt x="122" y="29"/>
                </a:cubicBezTo>
                <a:cubicBezTo>
                  <a:pt x="123" y="30"/>
                  <a:pt x="125" y="30"/>
                  <a:pt x="126" y="30"/>
                </a:cubicBezTo>
                <a:cubicBezTo>
                  <a:pt x="128" y="30"/>
                  <a:pt x="129" y="30"/>
                  <a:pt x="130" y="29"/>
                </a:cubicBezTo>
                <a:cubicBezTo>
                  <a:pt x="138" y="24"/>
                  <a:pt x="138" y="24"/>
                  <a:pt x="138" y="24"/>
                </a:cubicBezTo>
                <a:cubicBezTo>
                  <a:pt x="152" y="38"/>
                  <a:pt x="152" y="38"/>
                  <a:pt x="152" y="38"/>
                </a:cubicBezTo>
                <a:cubicBezTo>
                  <a:pt x="152" y="38"/>
                  <a:pt x="152" y="38"/>
                  <a:pt x="152" y="39"/>
                </a:cubicBezTo>
                <a:cubicBezTo>
                  <a:pt x="147" y="46"/>
                  <a:pt x="147" y="46"/>
                  <a:pt x="147" y="46"/>
                </a:cubicBezTo>
                <a:cubicBezTo>
                  <a:pt x="146" y="48"/>
                  <a:pt x="146" y="51"/>
                  <a:pt x="147" y="54"/>
                </a:cubicBezTo>
                <a:cubicBezTo>
                  <a:pt x="150" y="59"/>
                  <a:pt x="152" y="65"/>
                  <a:pt x="154" y="70"/>
                </a:cubicBezTo>
                <a:cubicBezTo>
                  <a:pt x="155" y="73"/>
                  <a:pt x="157" y="75"/>
                  <a:pt x="160" y="76"/>
                </a:cubicBezTo>
                <a:cubicBezTo>
                  <a:pt x="168" y="78"/>
                  <a:pt x="168" y="78"/>
                  <a:pt x="168" y="78"/>
                </a:cubicBezTo>
                <a:lnTo>
                  <a:pt x="168" y="98"/>
                </a:lnTo>
                <a:close/>
                <a:moveTo>
                  <a:pt x="88" y="48"/>
                </a:moveTo>
                <a:cubicBezTo>
                  <a:pt x="66" y="48"/>
                  <a:pt x="48" y="66"/>
                  <a:pt x="48" y="88"/>
                </a:cubicBezTo>
                <a:cubicBezTo>
                  <a:pt x="48" y="110"/>
                  <a:pt x="66" y="128"/>
                  <a:pt x="88" y="128"/>
                </a:cubicBezTo>
                <a:cubicBezTo>
                  <a:pt x="110" y="128"/>
                  <a:pt x="128" y="110"/>
                  <a:pt x="128" y="88"/>
                </a:cubicBezTo>
                <a:cubicBezTo>
                  <a:pt x="128" y="66"/>
                  <a:pt x="110" y="48"/>
                  <a:pt x="88" y="48"/>
                </a:cubicBezTo>
                <a:moveTo>
                  <a:pt x="88" y="120"/>
                </a:moveTo>
                <a:cubicBezTo>
                  <a:pt x="70" y="120"/>
                  <a:pt x="56" y="106"/>
                  <a:pt x="56" y="88"/>
                </a:cubicBezTo>
                <a:cubicBezTo>
                  <a:pt x="56" y="70"/>
                  <a:pt x="70" y="56"/>
                  <a:pt x="88" y="56"/>
                </a:cubicBezTo>
                <a:cubicBezTo>
                  <a:pt x="106" y="56"/>
                  <a:pt x="120" y="70"/>
                  <a:pt x="120" y="88"/>
                </a:cubicBezTo>
                <a:cubicBezTo>
                  <a:pt x="120" y="106"/>
                  <a:pt x="106" y="120"/>
                  <a:pt x="88" y="12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411188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571411"/>
            <a:ext cx="5448300" cy="1338828"/>
          </a:xfrm>
        </p:spPr>
        <p:txBody>
          <a:bodyPr/>
          <a:lstStyle/>
          <a:p>
            <a:r>
              <a:rPr lang="hr-HR" dirty="0" smtClean="0">
                <a:latin typeface="Segoe UI" panose="020B0502040204020203" pitchFamily="34" charset="0"/>
                <a:cs typeface="Segoe UI" panose="020B0502040204020203" pitchFamily="34" charset="0"/>
              </a:rPr>
              <a:t>Open </a:t>
            </a:r>
            <a:r>
              <a:rPr lang="hr-HR" dirty="0" err="1">
                <a:latin typeface="Segoe UI" panose="020B0502040204020203" pitchFamily="34" charset="0"/>
                <a:cs typeface="Segoe UI" panose="020B0502040204020203" pitchFamily="34" charset="0"/>
              </a:rPr>
              <a:t>source</a:t>
            </a:r>
            <a:r>
              <a:rPr lang="en-US" dirty="0">
                <a:latin typeface="Segoe UI" panose="020B0502040204020203" pitchFamily="34" charset="0"/>
                <a:cs typeface="Segoe UI" panose="020B0502040204020203" pitchFamily="34" charset="0"/>
              </a:rPr>
              <a:t> </a:t>
            </a:r>
            <a:br>
              <a:rPr lang="en-US" dirty="0">
                <a:latin typeface="Segoe UI" panose="020B0502040204020203" pitchFamily="34" charset="0"/>
                <a:cs typeface="Segoe UI" panose="020B0502040204020203" pitchFamily="34" charset="0"/>
              </a:rPr>
            </a:br>
            <a:r>
              <a:rPr lang="hr-HR" dirty="0" smtClean="0">
                <a:solidFill>
                  <a:schemeClr val="accent1"/>
                </a:solidFill>
                <a:latin typeface="Segoe UI" panose="020B0502040204020203" pitchFamily="34" charset="0"/>
                <a:cs typeface="Segoe UI" panose="020B0502040204020203" pitchFamily="34" charset="0"/>
              </a:rPr>
              <a:t>zašto odabrati</a:t>
            </a:r>
            <a:endParaRPr lang="uk-UA" dirty="0">
              <a:solidFill>
                <a:schemeClr val="accent1"/>
              </a:solidFill>
              <a:latin typeface="Segoe UI" panose="020B0502040204020203" pitchFamily="34" charset="0"/>
              <a:cs typeface="Segoe UI" panose="020B0502040204020203" pitchFamily="34" charset="0"/>
            </a:endParaRPr>
          </a:p>
        </p:txBody>
      </p:sp>
      <p:grpSp>
        <p:nvGrpSpPr>
          <p:cNvPr id="36" name="Group 35"/>
          <p:cNvGrpSpPr/>
          <p:nvPr/>
        </p:nvGrpSpPr>
        <p:grpSpPr>
          <a:xfrm>
            <a:off x="7470329" y="3184463"/>
            <a:ext cx="3404493" cy="5030998"/>
            <a:chOff x="7470329" y="3109593"/>
            <a:chExt cx="3404493" cy="5030998"/>
          </a:xfrm>
        </p:grpSpPr>
        <p:sp>
          <p:nvSpPr>
            <p:cNvPr id="37" name="Block Arc 36"/>
            <p:cNvSpPr/>
            <p:nvPr/>
          </p:nvSpPr>
          <p:spPr>
            <a:xfrm>
              <a:off x="7470329" y="5037925"/>
              <a:ext cx="2261492" cy="2522328"/>
            </a:xfrm>
            <a:prstGeom prst="blockArc">
              <a:avLst>
                <a:gd name="adj1" fmla="val 16100383"/>
                <a:gd name="adj2" fmla="val 0"/>
                <a:gd name="adj3" fmla="val 25000"/>
              </a:avLst>
            </a:prstGeom>
            <a:solidFill>
              <a:schemeClr val="tx2"/>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38" name="Freeform 37"/>
            <p:cNvSpPr/>
            <p:nvPr/>
          </p:nvSpPr>
          <p:spPr>
            <a:xfrm rot="1053711" flipH="1">
              <a:off x="7655308" y="3109593"/>
              <a:ext cx="1891535" cy="495300"/>
            </a:xfrm>
            <a:custGeom>
              <a:avLst/>
              <a:gdLst>
                <a:gd name="connsiteX0" fmla="*/ 1740282 w 1891535"/>
                <a:gd name="connsiteY0" fmla="*/ 19462 h 495300"/>
                <a:gd name="connsiteX1" fmla="*/ 1643885 w 1891535"/>
                <a:gd name="connsiteY1" fmla="*/ 0 h 495300"/>
                <a:gd name="connsiteX2" fmla="*/ 0 w 1891535"/>
                <a:gd name="connsiteY2" fmla="*/ 0 h 495300"/>
                <a:gd name="connsiteX3" fmla="*/ 621032 w 1891535"/>
                <a:gd name="connsiteY3" fmla="*/ 495300 h 495300"/>
                <a:gd name="connsiteX4" fmla="*/ 1643885 w 1891535"/>
                <a:gd name="connsiteY4" fmla="*/ 495300 h 495300"/>
                <a:gd name="connsiteX5" fmla="*/ 1891535 w 1891535"/>
                <a:gd name="connsiteY5" fmla="*/ 247650 h 495300"/>
                <a:gd name="connsiteX6" fmla="*/ 1740282 w 1891535"/>
                <a:gd name="connsiteY6" fmla="*/ 19462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1535" h="495300">
                  <a:moveTo>
                    <a:pt x="1740282" y="19462"/>
                  </a:moveTo>
                  <a:cubicBezTo>
                    <a:pt x="1710653" y="6930"/>
                    <a:pt x="1678078" y="0"/>
                    <a:pt x="1643885" y="0"/>
                  </a:cubicBezTo>
                  <a:lnTo>
                    <a:pt x="0" y="0"/>
                  </a:lnTo>
                  <a:lnTo>
                    <a:pt x="621032" y="495300"/>
                  </a:lnTo>
                  <a:lnTo>
                    <a:pt x="1643885" y="495300"/>
                  </a:lnTo>
                  <a:cubicBezTo>
                    <a:pt x="1780658" y="495300"/>
                    <a:pt x="1891535" y="384423"/>
                    <a:pt x="1891535" y="247650"/>
                  </a:cubicBezTo>
                  <a:cubicBezTo>
                    <a:pt x="1891535" y="145070"/>
                    <a:pt x="1829167" y="57057"/>
                    <a:pt x="1740282" y="19462"/>
                  </a:cubicBezTo>
                  <a:close/>
                </a:path>
              </a:pathLst>
            </a:custGeom>
            <a:solidFill>
              <a:schemeClr val="accent1"/>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9" name="Rounded Rectangle 38"/>
            <p:cNvSpPr/>
            <p:nvPr/>
          </p:nvSpPr>
          <p:spPr>
            <a:xfrm rot="20546289">
              <a:off x="7623621" y="4767943"/>
              <a:ext cx="3251200" cy="495300"/>
            </a:xfrm>
            <a:prstGeom prst="roundRect">
              <a:avLst>
                <a:gd name="adj" fmla="val 50000"/>
              </a:avLst>
            </a:prstGeom>
            <a:solidFill>
              <a:schemeClr val="accent1"/>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0" name="Rounded Rectangle 39"/>
            <p:cNvSpPr/>
            <p:nvPr/>
          </p:nvSpPr>
          <p:spPr>
            <a:xfrm rot="20546289">
              <a:off x="7623622" y="4041336"/>
              <a:ext cx="3251200" cy="495300"/>
            </a:xfrm>
            <a:prstGeom prst="roundRect">
              <a:avLst>
                <a:gd name="adj" fmla="val 50000"/>
              </a:avLst>
            </a:prstGeom>
            <a:solidFill>
              <a:schemeClr val="accent1"/>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1" name="Rounded Rectangle 40"/>
            <p:cNvSpPr/>
            <p:nvPr/>
          </p:nvSpPr>
          <p:spPr>
            <a:xfrm rot="20546289">
              <a:off x="7623622" y="3314725"/>
              <a:ext cx="3251200" cy="495300"/>
            </a:xfrm>
            <a:prstGeom prst="roundRect">
              <a:avLst>
                <a:gd name="adj" fmla="val 50000"/>
              </a:avLst>
            </a:prstGeom>
            <a:solidFill>
              <a:schemeClr val="accent1"/>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2" name="Rounded Rectangle 41"/>
            <p:cNvSpPr/>
            <p:nvPr/>
          </p:nvSpPr>
          <p:spPr>
            <a:xfrm>
              <a:off x="8323270" y="6152464"/>
              <a:ext cx="1851902" cy="495300"/>
            </a:xfrm>
            <a:prstGeom prst="roundRect">
              <a:avLst>
                <a:gd name="adj" fmla="val 50000"/>
              </a:avLst>
            </a:prstGeom>
            <a:solidFill>
              <a:schemeClr val="tx1"/>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6" name="Rounded Rectangle 45"/>
            <p:cNvSpPr/>
            <p:nvPr/>
          </p:nvSpPr>
          <p:spPr>
            <a:xfrm>
              <a:off x="8323270" y="6650073"/>
              <a:ext cx="1851902" cy="495300"/>
            </a:xfrm>
            <a:prstGeom prst="roundRect">
              <a:avLst>
                <a:gd name="adj" fmla="val 50000"/>
              </a:avLst>
            </a:prstGeom>
            <a:solidFill>
              <a:schemeClr val="tx1"/>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7" name="Rounded Rectangle 46"/>
            <p:cNvSpPr/>
            <p:nvPr/>
          </p:nvSpPr>
          <p:spPr>
            <a:xfrm>
              <a:off x="8323270" y="7147682"/>
              <a:ext cx="1851902" cy="495300"/>
            </a:xfrm>
            <a:prstGeom prst="roundRect">
              <a:avLst>
                <a:gd name="adj" fmla="val 50000"/>
              </a:avLst>
            </a:prstGeom>
            <a:solidFill>
              <a:schemeClr val="tx1"/>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8" name="Rounded Rectangle 47"/>
            <p:cNvSpPr/>
            <p:nvPr/>
          </p:nvSpPr>
          <p:spPr>
            <a:xfrm>
              <a:off x="8766621" y="7645291"/>
              <a:ext cx="965200" cy="495300"/>
            </a:xfrm>
            <a:prstGeom prst="roundRect">
              <a:avLst>
                <a:gd name="adj" fmla="val 50000"/>
              </a:avLst>
            </a:prstGeom>
            <a:solidFill>
              <a:schemeClr val="accent2"/>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2" name="Rounded Rectangle 51"/>
            <p:cNvSpPr/>
            <p:nvPr/>
          </p:nvSpPr>
          <p:spPr>
            <a:xfrm rot="20520000">
              <a:off x="9446239" y="3968543"/>
              <a:ext cx="966020" cy="9067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3" name="Rounded Rectangle 52"/>
            <p:cNvSpPr/>
            <p:nvPr/>
          </p:nvSpPr>
          <p:spPr>
            <a:xfrm rot="20520000">
              <a:off x="9446239" y="4695150"/>
              <a:ext cx="966020" cy="9067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4" name="Rounded Rectangle 53"/>
            <p:cNvSpPr/>
            <p:nvPr/>
          </p:nvSpPr>
          <p:spPr>
            <a:xfrm rot="20520000">
              <a:off x="9446239" y="3241932"/>
              <a:ext cx="966020" cy="9067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55" name="Group 54"/>
          <p:cNvGrpSpPr/>
          <p:nvPr/>
        </p:nvGrpSpPr>
        <p:grpSpPr>
          <a:xfrm>
            <a:off x="2176435" y="2857500"/>
            <a:ext cx="4057231" cy="1200329"/>
            <a:chOff x="2176435" y="2857500"/>
            <a:chExt cx="4057231" cy="1200329"/>
          </a:xfrm>
        </p:grpSpPr>
        <p:sp>
          <p:nvSpPr>
            <p:cNvPr id="56" name="TextBox 55"/>
            <p:cNvSpPr txBox="1"/>
            <p:nvPr/>
          </p:nvSpPr>
          <p:spPr>
            <a:xfrm>
              <a:off x="2176435" y="2857500"/>
              <a:ext cx="3238500" cy="1200329"/>
            </a:xfrm>
            <a:prstGeom prst="rect">
              <a:avLst/>
            </a:prstGeom>
            <a:noFill/>
          </p:spPr>
          <p:txBody>
            <a:bodyPr wrap="square" rtlCol="0">
              <a:spAutoFit/>
            </a:bodyPr>
            <a:lstStyle/>
            <a:p>
              <a:pPr algn="r"/>
              <a:r>
                <a:rPr lang="hr-HR" sz="3600" dirty="0">
                  <a:ln w="0"/>
                  <a:solidFill>
                    <a:schemeClr val="accent1"/>
                  </a:solidFill>
                  <a:effectLst>
                    <a:outerShdw blurRad="38100" dist="25400" dir="5400000" algn="ctr" rotWithShape="0">
                      <a:srgbClr val="6E747A">
                        <a:alpha val="43000"/>
                      </a:srgbClr>
                    </a:outerShdw>
                  </a:effectLst>
                  <a:latin typeface="Segoe UI" panose="020B0502040204020203" pitchFamily="34" charset="0"/>
                  <a:cs typeface="Segoe UI" panose="020B0502040204020203" pitchFamily="34" charset="0"/>
                </a:rPr>
                <a:t>kvaliteta</a:t>
              </a:r>
              <a:r>
                <a:rPr lang="hr-HR" sz="3600" dirty="0">
                  <a:latin typeface="Segoe UI" panose="020B0502040204020203" pitchFamily="34" charset="0"/>
                  <a:cs typeface="Segoe UI" panose="020B0502040204020203" pitchFamily="34" charset="0"/>
                </a:rPr>
                <a:t> </a:t>
              </a:r>
              <a:r>
                <a:rPr lang="hr-HR" sz="3600" dirty="0" smtClean="0">
                  <a:latin typeface="Segoe UI" panose="020B0502040204020203" pitchFamily="34" charset="0"/>
                  <a:cs typeface="Segoe UI" panose="020B0502040204020203" pitchFamily="34" charset="0"/>
                </a:rPr>
                <a:t>i veliki </a:t>
              </a:r>
              <a:r>
                <a:rPr lang="hr-HR" sz="3600" dirty="0" err="1" smtClean="0">
                  <a:latin typeface="Segoe UI" panose="020B0502040204020203" pitchFamily="34" charset="0"/>
                  <a:cs typeface="Segoe UI" panose="020B0502040204020203" pitchFamily="34" charset="0"/>
                </a:rPr>
                <a:t>community</a:t>
              </a:r>
              <a:endParaRPr lang="hr-HR" sz="3600" dirty="0">
                <a:latin typeface="Segoe UI" panose="020B0502040204020203" pitchFamily="34" charset="0"/>
                <a:cs typeface="Segoe UI" panose="020B0502040204020203" pitchFamily="34" charset="0"/>
              </a:endParaRPr>
            </a:p>
          </p:txBody>
        </p:sp>
        <p:sp>
          <p:nvSpPr>
            <p:cNvPr id="58" name="Oval 57"/>
            <p:cNvSpPr/>
            <p:nvPr/>
          </p:nvSpPr>
          <p:spPr>
            <a:xfrm>
              <a:off x="5766185" y="3004281"/>
              <a:ext cx="467481" cy="4674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60" name="Group 59"/>
          <p:cNvGrpSpPr/>
          <p:nvPr/>
        </p:nvGrpSpPr>
        <p:grpSpPr>
          <a:xfrm>
            <a:off x="11901041" y="2857500"/>
            <a:ext cx="4210525" cy="1200329"/>
            <a:chOff x="11901041" y="2857500"/>
            <a:chExt cx="4210525" cy="1200329"/>
          </a:xfrm>
        </p:grpSpPr>
        <p:sp>
          <p:nvSpPr>
            <p:cNvPr id="61" name="Oval 60"/>
            <p:cNvSpPr/>
            <p:nvPr/>
          </p:nvSpPr>
          <p:spPr>
            <a:xfrm>
              <a:off x="11901041" y="3004281"/>
              <a:ext cx="467481" cy="4674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5" name="TextBox 64"/>
            <p:cNvSpPr txBox="1"/>
            <p:nvPr/>
          </p:nvSpPr>
          <p:spPr>
            <a:xfrm>
              <a:off x="12873066" y="2857500"/>
              <a:ext cx="3238500" cy="1200329"/>
            </a:xfrm>
            <a:prstGeom prst="rect">
              <a:avLst/>
            </a:prstGeom>
            <a:noFill/>
          </p:spPr>
          <p:txBody>
            <a:bodyPr wrap="square" rtlCol="0">
              <a:spAutoFit/>
            </a:bodyPr>
            <a:lstStyle/>
            <a:p>
              <a:r>
                <a:rPr lang="hr-HR" sz="3600" dirty="0" smtClean="0">
                  <a:latin typeface="Segoe UI" panose="020B0502040204020203" pitchFamily="34" charset="0"/>
                  <a:cs typeface="Segoe UI" panose="020B0502040204020203" pitchFamily="34" charset="0"/>
                </a:rPr>
                <a:t>cjenovno </a:t>
              </a:r>
              <a:r>
                <a:rPr lang="hr-HR" sz="3600" dirty="0">
                  <a:ln w="0"/>
                  <a:solidFill>
                    <a:schemeClr val="accent1"/>
                  </a:solidFill>
                  <a:effectLst>
                    <a:outerShdw blurRad="38100" dist="25400" dir="5400000" algn="ctr" rotWithShape="0">
                      <a:srgbClr val="6E747A">
                        <a:alpha val="43000"/>
                      </a:srgbClr>
                    </a:outerShdw>
                  </a:effectLst>
                  <a:latin typeface="Segoe UI" panose="020B0502040204020203" pitchFamily="34" charset="0"/>
                  <a:cs typeface="Segoe UI" panose="020B0502040204020203" pitchFamily="34" charset="0"/>
                </a:rPr>
                <a:t>pristupačniji</a:t>
              </a:r>
            </a:p>
          </p:txBody>
        </p:sp>
      </p:grpSp>
      <p:grpSp>
        <p:nvGrpSpPr>
          <p:cNvPr id="67" name="Group 66"/>
          <p:cNvGrpSpPr/>
          <p:nvPr/>
        </p:nvGrpSpPr>
        <p:grpSpPr>
          <a:xfrm>
            <a:off x="-152400" y="5016972"/>
            <a:ext cx="6386066" cy="1200329"/>
            <a:chOff x="-152400" y="5016972"/>
            <a:chExt cx="6386066" cy="1200329"/>
          </a:xfrm>
        </p:grpSpPr>
        <p:sp>
          <p:nvSpPr>
            <p:cNvPr id="68" name="TextBox 67"/>
            <p:cNvSpPr txBox="1"/>
            <p:nvPr/>
          </p:nvSpPr>
          <p:spPr>
            <a:xfrm>
              <a:off x="-152400" y="5016972"/>
              <a:ext cx="5567335" cy="1200329"/>
            </a:xfrm>
            <a:prstGeom prst="rect">
              <a:avLst/>
            </a:prstGeom>
            <a:noFill/>
          </p:spPr>
          <p:txBody>
            <a:bodyPr wrap="square" rtlCol="0">
              <a:spAutoFit/>
            </a:bodyPr>
            <a:lstStyle/>
            <a:p>
              <a:pPr algn="r"/>
              <a:r>
                <a:rPr lang="hr-HR" sz="3600" dirty="0" smtClean="0">
                  <a:ln w="0"/>
                  <a:solidFill>
                    <a:schemeClr val="accent1"/>
                  </a:solidFill>
                  <a:effectLst>
                    <a:outerShdw blurRad="38100" dist="25400" dir="5400000" algn="ctr" rotWithShape="0">
                      <a:srgbClr val="6E747A">
                        <a:alpha val="43000"/>
                      </a:srgbClr>
                    </a:outerShdw>
                  </a:effectLst>
                  <a:latin typeface="Segoe UI" panose="020B0502040204020203" pitchFamily="34" charset="0"/>
                  <a:cs typeface="Segoe UI" panose="020B0502040204020203" pitchFamily="34" charset="0"/>
                </a:rPr>
                <a:t>prilagodljivost </a:t>
              </a:r>
              <a:r>
                <a:rPr lang="hr-HR" sz="3600" dirty="0" smtClean="0">
                  <a:latin typeface="Segoe UI" panose="020B0502040204020203" pitchFamily="34" charset="0"/>
                  <a:cs typeface="Segoe UI" panose="020B0502040204020203" pitchFamily="34" charset="0"/>
                </a:rPr>
                <a:t>prema vlastitim potrebama</a:t>
              </a:r>
              <a:endParaRPr lang="hr-HR" sz="3600" dirty="0">
                <a:latin typeface="Segoe UI" panose="020B0502040204020203" pitchFamily="34" charset="0"/>
                <a:cs typeface="Segoe UI" panose="020B0502040204020203" pitchFamily="34" charset="0"/>
              </a:endParaRPr>
            </a:p>
          </p:txBody>
        </p:sp>
        <p:sp>
          <p:nvSpPr>
            <p:cNvPr id="70" name="Oval 69"/>
            <p:cNvSpPr/>
            <p:nvPr/>
          </p:nvSpPr>
          <p:spPr>
            <a:xfrm>
              <a:off x="5766185" y="5163753"/>
              <a:ext cx="467481" cy="4674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71" name="Group 70"/>
          <p:cNvGrpSpPr/>
          <p:nvPr/>
        </p:nvGrpSpPr>
        <p:grpSpPr>
          <a:xfrm>
            <a:off x="11901041" y="5016972"/>
            <a:ext cx="5091559" cy="1200329"/>
            <a:chOff x="11901041" y="5016972"/>
            <a:chExt cx="4210525" cy="1200329"/>
          </a:xfrm>
        </p:grpSpPr>
        <p:sp>
          <p:nvSpPr>
            <p:cNvPr id="72" name="Oval 71"/>
            <p:cNvSpPr/>
            <p:nvPr/>
          </p:nvSpPr>
          <p:spPr>
            <a:xfrm>
              <a:off x="11901041" y="5163753"/>
              <a:ext cx="467481" cy="4674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3" name="TextBox 72"/>
            <p:cNvSpPr txBox="1"/>
            <p:nvPr/>
          </p:nvSpPr>
          <p:spPr>
            <a:xfrm>
              <a:off x="12873066" y="5016972"/>
              <a:ext cx="3238500" cy="1200329"/>
            </a:xfrm>
            <a:prstGeom prst="rect">
              <a:avLst/>
            </a:prstGeom>
            <a:noFill/>
          </p:spPr>
          <p:txBody>
            <a:bodyPr wrap="square" rtlCol="0">
              <a:spAutoFit/>
            </a:bodyPr>
            <a:lstStyle/>
            <a:p>
              <a:r>
                <a:rPr lang="hr-HR" sz="3600" i="1" dirty="0" err="1">
                  <a:ln w="0"/>
                  <a:solidFill>
                    <a:schemeClr val="accent1"/>
                  </a:solidFill>
                  <a:effectLst>
                    <a:outerShdw blurRad="38100" dist="25400" dir="5400000" algn="ctr" rotWithShape="0">
                      <a:srgbClr val="6E747A">
                        <a:alpha val="43000"/>
                      </a:srgbClr>
                    </a:outerShdw>
                  </a:effectLst>
                  <a:latin typeface="Segoe UI" panose="020B0502040204020203" pitchFamily="34" charset="0"/>
                  <a:cs typeface="Segoe UI" panose="020B0502040204020203" pitchFamily="34" charset="0"/>
                </a:rPr>
                <a:t>try</a:t>
              </a:r>
              <a:r>
                <a:rPr lang="hr-HR" sz="3600" i="1" dirty="0">
                  <a:latin typeface="Segoe UI" panose="020B0502040204020203" pitchFamily="34" charset="0"/>
                  <a:cs typeface="Segoe UI" panose="020B0502040204020203" pitchFamily="34" charset="0"/>
                </a:rPr>
                <a:t> </a:t>
              </a:r>
              <a:r>
                <a:rPr lang="hr-HR" sz="3600" i="1" dirty="0" err="1">
                  <a:latin typeface="Segoe UI" panose="020B0502040204020203" pitchFamily="34" charset="0"/>
                  <a:cs typeface="Segoe UI" panose="020B0502040204020203" pitchFamily="34" charset="0"/>
                </a:rPr>
                <a:t>before</a:t>
              </a:r>
              <a:r>
                <a:rPr lang="hr-HR" sz="3600" i="1" dirty="0">
                  <a:latin typeface="Segoe UI" panose="020B0502040204020203" pitchFamily="34" charset="0"/>
                  <a:cs typeface="Segoe UI" panose="020B0502040204020203" pitchFamily="34" charset="0"/>
                </a:rPr>
                <a:t> </a:t>
              </a:r>
              <a:r>
                <a:rPr lang="hr-HR" sz="3600" i="1" dirty="0" err="1">
                  <a:latin typeface="Segoe UI" panose="020B0502040204020203" pitchFamily="34" charset="0"/>
                  <a:cs typeface="Segoe UI" panose="020B0502040204020203" pitchFamily="34" charset="0"/>
                </a:rPr>
                <a:t>you</a:t>
              </a:r>
              <a:r>
                <a:rPr lang="hr-HR" sz="3600" i="1" dirty="0">
                  <a:latin typeface="Segoe UI" panose="020B0502040204020203" pitchFamily="34" charset="0"/>
                  <a:cs typeface="Segoe UI" panose="020B0502040204020203" pitchFamily="34" charset="0"/>
                </a:rPr>
                <a:t> </a:t>
              </a:r>
              <a:r>
                <a:rPr lang="hr-HR" sz="3600" i="1" dirty="0" err="1">
                  <a:latin typeface="Segoe UI" panose="020B0502040204020203" pitchFamily="34" charset="0"/>
                  <a:cs typeface="Segoe UI" panose="020B0502040204020203" pitchFamily="34" charset="0"/>
                </a:rPr>
                <a:t>buy</a:t>
              </a:r>
              <a:endParaRPr lang="hr-HR" sz="3600" i="1" dirty="0">
                <a:latin typeface="Segoe UI" panose="020B0502040204020203" pitchFamily="34" charset="0"/>
                <a:cs typeface="Segoe UI" panose="020B0502040204020203" pitchFamily="34" charset="0"/>
              </a:endParaRPr>
            </a:p>
          </p:txBody>
        </p:sp>
      </p:grpSp>
      <p:grpSp>
        <p:nvGrpSpPr>
          <p:cNvPr id="75" name="Group 74"/>
          <p:cNvGrpSpPr/>
          <p:nvPr/>
        </p:nvGrpSpPr>
        <p:grpSpPr>
          <a:xfrm>
            <a:off x="685800" y="7176443"/>
            <a:ext cx="5547866" cy="1200329"/>
            <a:chOff x="685800" y="7176443"/>
            <a:chExt cx="5547866" cy="1200329"/>
          </a:xfrm>
        </p:grpSpPr>
        <p:sp>
          <p:nvSpPr>
            <p:cNvPr id="76" name="TextBox 75"/>
            <p:cNvSpPr txBox="1"/>
            <p:nvPr/>
          </p:nvSpPr>
          <p:spPr>
            <a:xfrm>
              <a:off x="685800" y="7176443"/>
              <a:ext cx="4729135" cy="1200329"/>
            </a:xfrm>
            <a:prstGeom prst="rect">
              <a:avLst/>
            </a:prstGeom>
            <a:noFill/>
          </p:spPr>
          <p:txBody>
            <a:bodyPr wrap="square" rtlCol="0">
              <a:spAutoFit/>
            </a:bodyPr>
            <a:lstStyle/>
            <a:p>
              <a:pPr algn="r"/>
              <a:r>
                <a:rPr lang="hr-HR" sz="3600" dirty="0" err="1" smtClean="0">
                  <a:ln w="0"/>
                  <a:solidFill>
                    <a:schemeClr val="accent1"/>
                  </a:solidFill>
                  <a:effectLst>
                    <a:outerShdw blurRad="38100" dist="25400" dir="5400000" algn="ctr" rotWithShape="0">
                      <a:srgbClr val="6E747A">
                        <a:alpha val="43000"/>
                      </a:srgbClr>
                    </a:outerShdw>
                  </a:effectLst>
                  <a:latin typeface="Segoe UI" panose="020B0502040204020203" pitchFamily="34" charset="0"/>
                  <a:cs typeface="Segoe UI" panose="020B0502040204020203" pitchFamily="34" charset="0"/>
                </a:rPr>
                <a:t>Interoperabilnost</a:t>
              </a:r>
              <a:r>
                <a:rPr lang="hr-HR" sz="3600" dirty="0" smtClean="0">
                  <a:ln w="0"/>
                  <a:solidFill>
                    <a:schemeClr val="accent1"/>
                  </a:solidFill>
                  <a:effectLst>
                    <a:outerShdw blurRad="38100" dist="25400" dir="5400000" algn="ctr" rotWithShape="0">
                      <a:srgbClr val="6E747A">
                        <a:alpha val="43000"/>
                      </a:srgbClr>
                    </a:outerShdw>
                  </a:effectLst>
                  <a:latin typeface="Segoe UI" panose="020B0502040204020203" pitchFamily="34" charset="0"/>
                  <a:cs typeface="Segoe UI" panose="020B0502040204020203" pitchFamily="34" charset="0"/>
                </a:rPr>
                <a:t> i </a:t>
              </a:r>
              <a:r>
                <a:rPr lang="hr-HR" sz="3600" dirty="0" err="1" smtClean="0">
                  <a:latin typeface="Segoe UI" panose="020B0502040204020203" pitchFamily="34" charset="0"/>
                  <a:cs typeface="Segoe UI" panose="020B0502040204020203" pitchFamily="34" charset="0"/>
                </a:rPr>
                <a:t>open</a:t>
              </a:r>
              <a:r>
                <a:rPr lang="hr-HR" sz="3600" dirty="0" smtClean="0">
                  <a:latin typeface="Segoe UI" panose="020B0502040204020203" pitchFamily="34" charset="0"/>
                  <a:cs typeface="Segoe UI" panose="020B0502040204020203" pitchFamily="34" charset="0"/>
                </a:rPr>
                <a:t> standardi</a:t>
              </a:r>
              <a:endParaRPr lang="hr-HR" sz="3600" dirty="0">
                <a:latin typeface="Segoe UI" panose="020B0502040204020203" pitchFamily="34" charset="0"/>
                <a:cs typeface="Segoe UI" panose="020B0502040204020203" pitchFamily="34" charset="0"/>
              </a:endParaRPr>
            </a:p>
          </p:txBody>
        </p:sp>
        <p:sp>
          <p:nvSpPr>
            <p:cNvPr id="78" name="Oval 77"/>
            <p:cNvSpPr/>
            <p:nvPr/>
          </p:nvSpPr>
          <p:spPr>
            <a:xfrm>
              <a:off x="5766185" y="7323224"/>
              <a:ext cx="467481" cy="4674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79" name="Group 78"/>
          <p:cNvGrpSpPr/>
          <p:nvPr/>
        </p:nvGrpSpPr>
        <p:grpSpPr>
          <a:xfrm>
            <a:off x="11901041" y="7176443"/>
            <a:ext cx="5929759" cy="1200329"/>
            <a:chOff x="11901041" y="7176443"/>
            <a:chExt cx="5929759" cy="1200329"/>
          </a:xfrm>
        </p:grpSpPr>
        <p:sp>
          <p:nvSpPr>
            <p:cNvPr id="80" name="Oval 79"/>
            <p:cNvSpPr/>
            <p:nvPr/>
          </p:nvSpPr>
          <p:spPr>
            <a:xfrm>
              <a:off x="11901041" y="7323224"/>
              <a:ext cx="467481" cy="4674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1" name="TextBox 80"/>
            <p:cNvSpPr txBox="1"/>
            <p:nvPr/>
          </p:nvSpPr>
          <p:spPr>
            <a:xfrm>
              <a:off x="12873066" y="7176443"/>
              <a:ext cx="4957734" cy="1200329"/>
            </a:xfrm>
            <a:prstGeom prst="rect">
              <a:avLst/>
            </a:prstGeom>
            <a:noFill/>
          </p:spPr>
          <p:txBody>
            <a:bodyPr wrap="square" rtlCol="0">
              <a:spAutoFit/>
            </a:bodyPr>
            <a:lstStyle/>
            <a:p>
              <a:r>
                <a:rPr lang="hr-HR" sz="3600" i="1" dirty="0" err="1">
                  <a:latin typeface="Segoe UI" panose="020B0502040204020203" pitchFamily="34" charset="0"/>
                  <a:cs typeface="Segoe UI" panose="020B0502040204020203" pitchFamily="34" charset="0"/>
                </a:rPr>
                <a:t>give</a:t>
              </a:r>
              <a:r>
                <a:rPr lang="hr-HR" sz="3600" i="1" dirty="0">
                  <a:latin typeface="Segoe UI" panose="020B0502040204020203" pitchFamily="34" charset="0"/>
                  <a:cs typeface="Segoe UI" panose="020B0502040204020203" pitchFamily="34" charset="0"/>
                </a:rPr>
                <a:t> </a:t>
              </a:r>
              <a:r>
                <a:rPr lang="hr-HR" sz="3600" i="1" dirty="0" err="1">
                  <a:latin typeface="Segoe UI" panose="020B0502040204020203" pitchFamily="34" charset="0"/>
                  <a:cs typeface="Segoe UI" panose="020B0502040204020203" pitchFamily="34" charset="0"/>
                </a:rPr>
                <a:t>enough</a:t>
              </a:r>
              <a:r>
                <a:rPr lang="hr-HR" sz="3600" i="1" dirty="0">
                  <a:latin typeface="Segoe UI" panose="020B0502040204020203" pitchFamily="34" charset="0"/>
                  <a:cs typeface="Segoe UI" panose="020B0502040204020203" pitchFamily="34" charset="0"/>
                </a:rPr>
                <a:t> </a:t>
              </a:r>
              <a:r>
                <a:rPr lang="hr-HR" sz="3600" i="1" dirty="0" err="1">
                  <a:latin typeface="Segoe UI" panose="020B0502040204020203" pitchFamily="34" charset="0"/>
                  <a:cs typeface="Segoe UI" panose="020B0502040204020203" pitchFamily="34" charset="0"/>
                </a:rPr>
                <a:t>eyeballs</a:t>
              </a:r>
              <a:r>
                <a:rPr lang="hr-HR" sz="3600" i="1" dirty="0">
                  <a:latin typeface="Segoe UI" panose="020B0502040204020203" pitchFamily="34" charset="0"/>
                  <a:cs typeface="Segoe UI" panose="020B0502040204020203" pitchFamily="34" charset="0"/>
                </a:rPr>
                <a:t>, </a:t>
              </a:r>
              <a:r>
                <a:rPr lang="hr-HR" sz="3600" i="1" dirty="0" err="1">
                  <a:latin typeface="Segoe UI" panose="020B0502040204020203" pitchFamily="34" charset="0"/>
                  <a:cs typeface="Segoe UI" panose="020B0502040204020203" pitchFamily="34" charset="0"/>
                </a:rPr>
                <a:t>all</a:t>
              </a:r>
              <a:r>
                <a:rPr lang="hr-HR" sz="3600" i="1" dirty="0">
                  <a:latin typeface="Segoe UI" panose="020B0502040204020203" pitchFamily="34" charset="0"/>
                  <a:cs typeface="Segoe UI" panose="020B0502040204020203" pitchFamily="34" charset="0"/>
                </a:rPr>
                <a:t> </a:t>
              </a:r>
              <a:r>
                <a:rPr lang="hr-HR" sz="3600" i="1" dirty="0" err="1">
                  <a:latin typeface="Segoe UI" panose="020B0502040204020203" pitchFamily="34" charset="0"/>
                  <a:cs typeface="Segoe UI" panose="020B0502040204020203" pitchFamily="34" charset="0"/>
                </a:rPr>
                <a:t>bugs</a:t>
              </a:r>
              <a:r>
                <a:rPr lang="hr-HR" sz="3600" i="1" dirty="0">
                  <a:latin typeface="Segoe UI" panose="020B0502040204020203" pitchFamily="34" charset="0"/>
                  <a:cs typeface="Segoe UI" panose="020B0502040204020203" pitchFamily="34" charset="0"/>
                </a:rPr>
                <a:t> are </a:t>
              </a:r>
              <a:r>
                <a:rPr lang="hr-HR" sz="3600" i="1" dirty="0" err="1">
                  <a:ln w="0"/>
                  <a:solidFill>
                    <a:schemeClr val="accent1"/>
                  </a:solidFill>
                  <a:effectLst>
                    <a:outerShdw blurRad="38100" dist="25400" dir="5400000" algn="ctr" rotWithShape="0">
                      <a:srgbClr val="6E747A">
                        <a:alpha val="43000"/>
                      </a:srgbClr>
                    </a:outerShdw>
                  </a:effectLst>
                  <a:latin typeface="Segoe UI" panose="020B0502040204020203" pitchFamily="34" charset="0"/>
                  <a:cs typeface="Segoe UI" panose="020B0502040204020203" pitchFamily="34" charset="0"/>
                </a:rPr>
                <a:t>shallow</a:t>
              </a:r>
              <a:endParaRPr lang="uk-UA" sz="3600" i="1" dirty="0">
                <a:solidFill>
                  <a:schemeClr val="accent1"/>
                </a:solidFill>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67044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AM SLIDES">
  <a:themeElements>
    <a:clrScheme name="SIMPLICITY - Orange Boom">
      <a:dk1>
        <a:srgbClr val="0A091B"/>
      </a:dk1>
      <a:lt1>
        <a:srgbClr val="F2F2F5"/>
      </a:lt1>
      <a:dk2>
        <a:srgbClr val="858591"/>
      </a:dk2>
      <a:lt2>
        <a:srgbClr val="FFFFFF"/>
      </a:lt2>
      <a:accent1>
        <a:srgbClr val="FF7F50"/>
      </a:accent1>
      <a:accent2>
        <a:srgbClr val="C0C0C8"/>
      </a:accent2>
      <a:accent3>
        <a:srgbClr val="FF7F50"/>
      </a:accent3>
      <a:accent4>
        <a:srgbClr val="FF7F50"/>
      </a:accent4>
      <a:accent5>
        <a:srgbClr val="FF7F50"/>
      </a:accent5>
      <a:accent6>
        <a:srgbClr val="FF7F50"/>
      </a:accent6>
      <a:hlink>
        <a:srgbClr val="FB4300"/>
      </a:hlink>
      <a:folHlink>
        <a:srgbClr val="FFB295"/>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7483</TotalTime>
  <Words>784</Words>
  <Application>Microsoft Office PowerPoint</Application>
  <PresentationFormat>Custom</PresentationFormat>
  <Paragraphs>240</Paragraphs>
  <Slides>23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Courier New</vt:lpstr>
      <vt:lpstr>Lato Semibold</vt:lpstr>
      <vt:lpstr>Roboto</vt:lpstr>
      <vt:lpstr>Roboto Condensed</vt:lpstr>
      <vt:lpstr>Segoe UI</vt:lpstr>
      <vt:lpstr>TEAM SLIDES</vt:lpstr>
      <vt:lpstr>PowerPoint Presentation</vt:lpstr>
      <vt:lpstr>Primjena Open Source rješenja u APIS IT agenda</vt:lpstr>
      <vt:lpstr>APIS IT vlasnička struktura</vt:lpstr>
      <vt:lpstr>APIS IT načela</vt:lpstr>
      <vt:lpstr>APIS IT ključni korisnici</vt:lpstr>
      <vt:lpstr>APIS IT ključni projekti</vt:lpstr>
      <vt:lpstr>Open source  osnovno</vt:lpstr>
      <vt:lpstr>Open source  integracija</vt:lpstr>
      <vt:lpstr>Open source  zašto odabrati</vt:lpstr>
      <vt:lpstr>Java razvoj open source - počeci</vt:lpstr>
      <vt:lpstr>Java razvoj open source - počeci</vt:lpstr>
      <vt:lpstr>Java razvoj open source</vt:lpstr>
      <vt:lpstr>Projekti i tehnologije open source</vt:lpstr>
      <vt:lpstr>Node.js open source</vt:lpstr>
      <vt:lpstr>Node.js open source</vt:lpstr>
      <vt:lpstr>Node.js povezane tehnologije</vt:lpstr>
      <vt:lpstr>kontejnerska virtualizacija open source</vt:lpstr>
      <vt:lpstr>kontejnerska virtualizacija Docker</vt:lpstr>
      <vt:lpstr>kontejnerska virtualizacija OpenShift</vt:lpstr>
      <vt:lpstr>kontejnerska virtualizacija OpenShift</vt:lpstr>
      <vt:lpstr>kontejnerska virtualizacija OpenShift</vt:lpstr>
      <vt:lpstr>DevOps open source</vt:lpstr>
      <vt:lpstr>PowerPoint Presentation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Marin Katić</cp:lastModifiedBy>
  <cp:revision>1180</cp:revision>
  <dcterms:created xsi:type="dcterms:W3CDTF">2015-01-20T11:47:48Z</dcterms:created>
  <dcterms:modified xsi:type="dcterms:W3CDTF">2017-09-26T09:54:26Z</dcterms:modified>
</cp:coreProperties>
</file>